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6" r:id="rId4"/>
    <p:sldId id="259" r:id="rId5"/>
    <p:sldId id="260" r:id="rId6"/>
    <p:sldId id="264" r:id="rId7"/>
    <p:sldId id="262" r:id="rId8"/>
    <p:sldId id="278" r:id="rId9"/>
    <p:sldId id="265" r:id="rId10"/>
    <p:sldId id="267" r:id="rId11"/>
    <p:sldId id="268" r:id="rId12"/>
    <p:sldId id="269" r:id="rId13"/>
    <p:sldId id="270" r:id="rId14"/>
    <p:sldId id="275" r:id="rId15"/>
    <p:sldId id="277" r:id="rId16"/>
    <p:sldId id="276" r:id="rId17"/>
    <p:sldId id="274" r:id="rId18"/>
    <p:sldId id="272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94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i-FI" sz="1200" b="0" i="0" u="none" strike="noStrike" kern="1200" cap="none" spc="0" baseline="0" smtClean="0">
                <a:solidFill>
                  <a:srgbClr val="000000"/>
                </a:solidFill>
                <a:uFillTx/>
                <a:latin typeface="Arial" pitchFamily="34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Päivämäärän paikkamerkki 2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i-FI" sz="1200" b="0" i="0" u="none" strike="noStrike" kern="1200" cap="none" spc="0" baseline="0" smtClean="0">
                <a:solidFill>
                  <a:srgbClr val="000000"/>
                </a:solidFill>
                <a:uFillTx/>
                <a:latin typeface="Arial" pitchFamily="34"/>
                <a:cs typeface="+mn-cs"/>
              </a:defRPr>
            </a:lvl1pPr>
          </a:lstStyle>
          <a:p>
            <a:pPr>
              <a:defRPr/>
            </a:pPr>
            <a:fld id="{744BBB85-E739-402B-B237-23A5B21D5077}" type="datetime1">
              <a:rPr lang="en-US"/>
              <a:pPr>
                <a:defRPr/>
              </a:pPr>
              <a:t>2/3/2017</a:t>
            </a:fld>
            <a:endParaRPr/>
          </a:p>
        </p:txBody>
      </p:sp>
      <p:sp>
        <p:nvSpPr>
          <p:cNvPr id="19460" name="Dian kuvan paikkamerkki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Huomautusten paikkamerkki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i-FI" sz="1200" b="0" i="0" u="none" strike="noStrike" kern="1200" cap="none" spc="0" baseline="0" smtClean="0">
                <a:solidFill>
                  <a:srgbClr val="000000"/>
                </a:solidFill>
                <a:uFillTx/>
                <a:latin typeface="Arial" pitchFamily="34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Dian numeron paikkamerkki 6"/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fld id="{017805FB-C451-43E6-90EE-1887ADC7380F}" type="slidenum">
              <a:rPr lang="fi-FI" altLang="en-US"/>
              <a:pPr/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3757176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400"/>
      </a:spcBef>
      <a:spcAft>
        <a:spcPct val="0"/>
      </a:spcAft>
      <a:defRPr lang="fi-FI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ts val="400"/>
      </a:spcBef>
      <a:spcAft>
        <a:spcPct val="0"/>
      </a:spcAft>
      <a:defRPr lang="fi-FI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ts val="400"/>
      </a:spcBef>
      <a:spcAft>
        <a:spcPct val="0"/>
      </a:spcAft>
      <a:defRPr lang="fi-FI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ts val="400"/>
      </a:spcBef>
      <a:spcAft>
        <a:spcPct val="0"/>
      </a:spcAft>
      <a:defRPr lang="fi-FI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ts val="400"/>
      </a:spcBef>
      <a:spcAft>
        <a:spcPct val="0"/>
      </a:spcAft>
      <a:defRPr lang="fi-FI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Huomautusten paikkamerkki 2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0484" name="Dian numeron paikkamerkki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hangingPunct="0"/>
            <a:fld id="{18388280-B2C7-447D-B92D-EA0BDEEDAC30}" type="slidenum">
              <a:rPr lang="fi-FI" altLang="en-US" sz="1200">
                <a:solidFill>
                  <a:srgbClr val="000000"/>
                </a:solidFill>
                <a:latin typeface="Arial" panose="020B0604020202020204" pitchFamily="34" charset="0"/>
              </a:rPr>
              <a:pPr algn="r" hangingPunct="0"/>
              <a:t>14</a:t>
            </a:fld>
            <a:endParaRPr lang="fi-FI" altLang="en-US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 lang="fi-FI"/>
            </a:lvl1pPr>
          </a:lstStyle>
          <a:p>
            <a:pPr lvl="0"/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Alaotsikko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 lang="fi-FI"/>
            </a:lvl1pPr>
          </a:lstStyle>
          <a:p>
            <a:pPr lvl="0"/>
            <a:r>
              <a:rPr lang="fi-FI"/>
              <a:t>Muokkaa alaotsikon perustyyliä napsautt.</a:t>
            </a:r>
            <a:endParaRPr lang="en-GB"/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1DE3A8-F559-4605-A4EC-2E9E123927A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14892878"/>
      </p:ext>
    </p:extLst>
  </p:cSld>
  <p:clrMapOvr>
    <a:masterClrMapping/>
  </p:clrMapOvr>
  <p:transition spd="slow"/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i-FI"/>
            </a:lvl1pPr>
          </a:lstStyle>
          <a:p>
            <a:pPr lvl="0"/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lang="fi-FI"/>
            </a:lvl1pPr>
            <a:lvl2pPr>
              <a:defRPr lang="fi-FI"/>
            </a:lvl2pPr>
            <a:lvl3pPr>
              <a:defRPr lang="fi-FI"/>
            </a:lvl3pPr>
            <a:lvl4pPr>
              <a:defRPr lang="fi-FI"/>
            </a:lvl4pPr>
            <a:lvl5pPr>
              <a:defRPr lang="fi-FI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5EB478-DFA3-4DB8-ABCC-F55BB6BC203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91862813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 lang="fi-FI"/>
            </a:lvl1pPr>
          </a:lstStyle>
          <a:p>
            <a:pPr lvl="0"/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 lang="fi-FI"/>
            </a:lvl1pPr>
            <a:lvl2pPr>
              <a:defRPr lang="fi-FI"/>
            </a:lvl2pPr>
            <a:lvl3pPr>
              <a:defRPr lang="fi-FI"/>
            </a:lvl3pPr>
            <a:lvl4pPr>
              <a:defRPr lang="fi-FI"/>
            </a:lvl4pPr>
            <a:lvl5pPr>
              <a:defRPr lang="fi-FI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58ED1E-19C3-4ED6-94D3-7121B2EC933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65023853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Otsikko, teksti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i-FI"/>
            </a:lvl1pPr>
          </a:lstStyle>
          <a:p>
            <a:pPr lvl="0"/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Tekstin paikkamerkki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defRPr lang="fi-FI"/>
            </a:lvl1pPr>
            <a:lvl2pPr>
              <a:defRPr lang="fi-FI"/>
            </a:lvl2pPr>
            <a:lvl3pPr>
              <a:defRPr lang="fi-FI"/>
            </a:lvl3pPr>
            <a:lvl4pPr>
              <a:defRPr lang="fi-FI"/>
            </a:lvl4pPr>
            <a:lvl5pPr>
              <a:defRPr lang="fi-FI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Sisällön paikkamerkki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defRPr lang="fi-FI"/>
            </a:lvl1pPr>
            <a:lvl2pPr>
              <a:defRPr lang="fi-FI"/>
            </a:lvl2pPr>
            <a:lvl3pPr>
              <a:defRPr lang="fi-FI"/>
            </a:lvl3pPr>
            <a:lvl4pPr>
              <a:defRPr lang="fi-FI"/>
            </a:lvl4pPr>
            <a:lvl5pPr>
              <a:defRPr lang="fi-FI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5" name="Rectangle 4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5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6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79097C-D148-4E45-9631-BCEEC370D903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52884508"/>
      </p:ext>
    </p:extLst>
  </p:cSld>
  <p:clrMapOvr>
    <a:masterClrMapping/>
  </p:clrMapOvr>
  <p:transition spd="slow"/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Otsikko, sisältö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i-FI"/>
            </a:lvl1pPr>
          </a:lstStyle>
          <a:p>
            <a:pPr lvl="0"/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defRPr lang="fi-FI"/>
            </a:lvl1pPr>
            <a:lvl2pPr>
              <a:defRPr lang="fi-FI"/>
            </a:lvl2pPr>
            <a:lvl3pPr>
              <a:defRPr lang="fi-FI"/>
            </a:lvl3pPr>
            <a:lvl4pPr>
              <a:defRPr lang="fi-FI"/>
            </a:lvl4pPr>
            <a:lvl5pPr>
              <a:defRPr lang="fi-FI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Tekstin paikkamerkki 3"/>
          <p:cNvSpPr txBox="1">
            <a:spLocks noGrp="1"/>
          </p:cNvSpPr>
          <p:nvPr>
            <p:ph type="body"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defRPr lang="fi-FI"/>
            </a:lvl1pPr>
            <a:lvl2pPr>
              <a:defRPr lang="fi-FI"/>
            </a:lvl2pPr>
            <a:lvl3pPr>
              <a:defRPr lang="fi-FI"/>
            </a:lvl3pPr>
            <a:lvl4pPr>
              <a:defRPr lang="fi-FI"/>
            </a:lvl4pPr>
            <a:lvl5pPr>
              <a:defRPr lang="fi-FI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5" name="Rectangle 4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5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6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D353A3-393F-46DB-A75A-8BD2F5C8024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64715328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i-FI"/>
            </a:lvl1pPr>
          </a:lstStyle>
          <a:p>
            <a:pPr lvl="0"/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fi-FI"/>
            </a:lvl1pPr>
            <a:lvl2pPr>
              <a:defRPr lang="fi-FI"/>
            </a:lvl2pPr>
            <a:lvl3pPr>
              <a:defRPr lang="fi-FI"/>
            </a:lvl3pPr>
            <a:lvl4pPr>
              <a:defRPr lang="fi-FI"/>
            </a:lvl4pPr>
            <a:lvl5pPr>
              <a:defRPr lang="fi-FI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D56739-61F4-498C-AAD0-A415C500176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33646766"/>
      </p:ext>
    </p:extLst>
  </p:cSld>
  <p:clrMapOvr>
    <a:masterClrMapping/>
  </p:clrMapOvr>
  <p:transition spd="slow"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lang="fi-FI" sz="4000" b="1" cap="all"/>
            </a:lvl1pPr>
          </a:lstStyle>
          <a:p>
            <a:pPr lvl="0"/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Tekstin paikkamerkki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lang="fi-FI" sz="20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2AF69F-668D-4C84-B9BC-9B87B3F6FA0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3574618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i-FI"/>
            </a:lvl1pPr>
          </a:lstStyle>
          <a:p>
            <a:pPr lvl="0"/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lang="fi-FI" sz="2800"/>
            </a:lvl1pPr>
            <a:lvl2pPr>
              <a:spcBef>
                <a:spcPts val="600"/>
              </a:spcBef>
              <a:defRPr lang="fi-FI" sz="2400"/>
            </a:lvl2pPr>
            <a:lvl3pPr>
              <a:spcBef>
                <a:spcPts val="500"/>
              </a:spcBef>
              <a:defRPr lang="fi-FI" sz="2000"/>
            </a:lvl3pPr>
            <a:lvl4pPr>
              <a:spcBef>
                <a:spcPts val="400"/>
              </a:spcBef>
              <a:defRPr lang="fi-FI" sz="1800"/>
            </a:lvl4pPr>
            <a:lvl5pPr>
              <a:spcBef>
                <a:spcPts val="400"/>
              </a:spcBef>
              <a:defRPr lang="fi-FI" sz="18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Sisällön paikkamerkki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lang="fi-FI" sz="2800"/>
            </a:lvl1pPr>
            <a:lvl2pPr>
              <a:spcBef>
                <a:spcPts val="600"/>
              </a:spcBef>
              <a:defRPr lang="fi-FI" sz="2400"/>
            </a:lvl2pPr>
            <a:lvl3pPr>
              <a:spcBef>
                <a:spcPts val="500"/>
              </a:spcBef>
              <a:defRPr lang="fi-FI" sz="2000"/>
            </a:lvl3pPr>
            <a:lvl4pPr>
              <a:spcBef>
                <a:spcPts val="400"/>
              </a:spcBef>
              <a:defRPr lang="fi-FI" sz="1800"/>
            </a:lvl4pPr>
            <a:lvl5pPr>
              <a:spcBef>
                <a:spcPts val="400"/>
              </a:spcBef>
              <a:defRPr lang="fi-FI" sz="18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5" name="Rectangle 4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5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6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1490CC-638D-4C40-81B2-1113B7C09EF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7725707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i-FI"/>
            </a:lvl1pPr>
          </a:lstStyle>
          <a:p>
            <a:pPr lvl="0"/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Tekstin paikkamerkki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lang="fi-FI" sz="2400" b="1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lang="fi-FI" sz="2400"/>
            </a:lvl1pPr>
            <a:lvl2pPr>
              <a:spcBef>
                <a:spcPts val="500"/>
              </a:spcBef>
              <a:defRPr lang="fi-FI" sz="2000"/>
            </a:lvl2pPr>
            <a:lvl3pPr>
              <a:spcBef>
                <a:spcPts val="400"/>
              </a:spcBef>
              <a:defRPr lang="fi-FI" sz="1800"/>
            </a:lvl3pPr>
            <a:lvl4pPr>
              <a:spcBef>
                <a:spcPts val="400"/>
              </a:spcBef>
              <a:defRPr lang="fi-FI" sz="1600"/>
            </a:lvl4pPr>
            <a:lvl5pPr>
              <a:spcBef>
                <a:spcPts val="400"/>
              </a:spcBef>
              <a:defRPr lang="fi-FI"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5" name="Tekstin paikkamerkki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lang="fi-FI" sz="2400" b="1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lang="fi-FI" sz="2400"/>
            </a:lvl1pPr>
            <a:lvl2pPr>
              <a:spcBef>
                <a:spcPts val="500"/>
              </a:spcBef>
              <a:defRPr lang="fi-FI" sz="2000"/>
            </a:lvl2pPr>
            <a:lvl3pPr>
              <a:spcBef>
                <a:spcPts val="400"/>
              </a:spcBef>
              <a:defRPr lang="fi-FI" sz="1800"/>
            </a:lvl3pPr>
            <a:lvl4pPr>
              <a:spcBef>
                <a:spcPts val="400"/>
              </a:spcBef>
              <a:defRPr lang="fi-FI" sz="1600"/>
            </a:lvl4pPr>
            <a:lvl5pPr>
              <a:spcBef>
                <a:spcPts val="400"/>
              </a:spcBef>
              <a:defRPr lang="fi-FI"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Rectangle 4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Rectangle 5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Rectangle 6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1BD86D-DDB0-4FC5-BA94-88D93C17FA78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36717372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i-FI"/>
            </a:lvl1pPr>
          </a:lstStyle>
          <a:p>
            <a:pPr lvl="0"/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Rectangle 4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Rectangle 5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6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EDFB2B-618C-4F24-B63D-A8A6B886452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94994852"/>
      </p:ext>
    </p:extLst>
  </p:cSld>
  <p:clrMapOvr>
    <a:masterClrMapping/>
  </p:clrMapOvr>
  <p:transition spd="slow"/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Rectangle 5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Rectangle 6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502B23-D5D2-4879-BED6-8B9D7A029CD8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66816814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lang="fi-FI" sz="2000" b="1"/>
            </a:lvl1pPr>
          </a:lstStyle>
          <a:p>
            <a:pPr lvl="0"/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 lang="fi-FI"/>
            </a:lvl1pPr>
            <a:lvl2pPr>
              <a:defRPr lang="fi-FI"/>
            </a:lvl2pPr>
            <a:lvl3pPr>
              <a:defRPr lang="fi-FI"/>
            </a:lvl3pPr>
            <a:lvl4pPr>
              <a:defRPr lang="fi-FI"/>
            </a:lvl4pPr>
            <a:lvl5pPr>
              <a:defRPr lang="fi-FI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Tekstin paikkamerkki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lang="fi-FI" sz="14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4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5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6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DB7EEB-2AC0-4B28-AF22-E2875A223C6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60783477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lang="fi-FI" sz="2000" b="1"/>
            </a:lvl1pPr>
          </a:lstStyle>
          <a:p>
            <a:pPr lvl="0"/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Kuvan paikkamerkki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lang="en-GB"/>
            </a:lvl1pPr>
          </a:lstStyle>
          <a:p>
            <a:pPr lvl="0"/>
            <a:endParaRPr lang="en-GB" noProof="0"/>
          </a:p>
        </p:txBody>
      </p:sp>
      <p:sp>
        <p:nvSpPr>
          <p:cNvPr id="4" name="Tekstin paikkamerkki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lang="fi-FI" sz="14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4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5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6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0BEE70-550B-4735-8A12-35CB01EBD52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01580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Click to edit Master title style</a:t>
            </a:r>
          </a:p>
        </p:txBody>
      </p:sp>
      <p:sp>
        <p:nvSpPr>
          <p:cNvPr id="1027" name="Rectangle 3"/>
          <p:cNvSpPr txBox="1"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Click to edit Master text styles</a:t>
            </a:r>
          </a:p>
          <a:p>
            <a:pPr lvl="1"/>
            <a:r>
              <a:rPr lang="ru-RU" altLang="en-US"/>
              <a:t>Second level</a:t>
            </a:r>
          </a:p>
          <a:p>
            <a:pPr lvl="2"/>
            <a:r>
              <a:rPr lang="ru-RU" altLang="en-US"/>
              <a:t>Third level</a:t>
            </a:r>
          </a:p>
          <a:p>
            <a:pPr lvl="3"/>
            <a:r>
              <a:rPr lang="ru-RU" altLang="en-US"/>
              <a:t>Fourth level</a:t>
            </a:r>
          </a:p>
          <a:p>
            <a:pPr lvl="4"/>
            <a:r>
              <a:rPr lang="ru-RU" altLang="en-US"/>
              <a:t>Fifth level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 smtClean="0">
                <a:solidFill>
                  <a:srgbClr val="000000"/>
                </a:solidFill>
                <a:uFillTx/>
                <a:latin typeface="Arial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 smtClean="0">
                <a:solidFill>
                  <a:srgbClr val="000000"/>
                </a:solidFill>
                <a:uFillTx/>
                <a:latin typeface="Arial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fld id="{260649EC-6C29-4D81-96B9-68775347F4E5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>
          <a:solidFill>
            <a:srgbClr val="000000"/>
          </a:solidFill>
          <a:latin typeface="Arial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SzPct val="100000"/>
        <a:buChar char="•"/>
        <a:defRPr lang="ru-RU" sz="3200">
          <a:solidFill>
            <a:srgbClr val="000000"/>
          </a:solidFill>
          <a:latin typeface="Arial"/>
        </a:defRPr>
      </a:lvl1pPr>
      <a:lvl2pPr marL="742950" lvl="1" indent="-285750" algn="l" rtl="0" eaLnBrk="0" fontAlgn="base" hangingPunct="0">
        <a:spcBef>
          <a:spcPts val="700"/>
        </a:spcBef>
        <a:spcAft>
          <a:spcPct val="0"/>
        </a:spcAft>
        <a:buSzPct val="100000"/>
        <a:buChar char="–"/>
        <a:defRPr lang="ru-RU" sz="2800">
          <a:solidFill>
            <a:srgbClr val="000000"/>
          </a:solidFill>
          <a:latin typeface="Arial"/>
        </a:defRPr>
      </a:lvl2pPr>
      <a:lvl3pPr marL="1143000" lvl="2" indent="-228600" algn="l" rtl="0" eaLnBrk="0" fontAlgn="base" hangingPunct="0">
        <a:spcBef>
          <a:spcPts val="600"/>
        </a:spcBef>
        <a:spcAft>
          <a:spcPct val="0"/>
        </a:spcAft>
        <a:buSzPct val="100000"/>
        <a:buChar char="•"/>
        <a:defRPr lang="ru-RU" sz="2400">
          <a:solidFill>
            <a:srgbClr val="000000"/>
          </a:solidFill>
          <a:latin typeface="Arial"/>
        </a:defRPr>
      </a:lvl3pPr>
      <a:lvl4pPr marL="1600200" lvl="3" indent="-228600" algn="l" rtl="0" eaLnBrk="0" fontAlgn="base" hangingPunct="0">
        <a:spcBef>
          <a:spcPts val="500"/>
        </a:spcBef>
        <a:spcAft>
          <a:spcPct val="0"/>
        </a:spcAft>
        <a:buSzPct val="100000"/>
        <a:buChar char="–"/>
        <a:defRPr lang="ru-RU" sz="2000">
          <a:solidFill>
            <a:srgbClr val="000000"/>
          </a:solidFill>
          <a:latin typeface="Arial"/>
        </a:defRPr>
      </a:lvl4pPr>
      <a:lvl5pPr marL="2057400" lvl="4" indent="-228600" algn="l" rtl="0" eaLnBrk="0" fontAlgn="base" hangingPunct="0">
        <a:spcBef>
          <a:spcPts val="500"/>
        </a:spcBef>
        <a:spcAft>
          <a:spcPct val="0"/>
        </a:spcAft>
        <a:buSzPct val="100000"/>
        <a:buChar char="»"/>
        <a:defRPr lang="ru-RU" sz="2000">
          <a:solidFill>
            <a:srgbClr val="000000"/>
          </a:solidFill>
          <a:latin typeface="Arial"/>
        </a:defRPr>
      </a:lvl5pPr>
      <a:lvl6pPr marL="2514600" indent="-228600" algn="l" rtl="0" eaLnBrk="0" fontAlgn="base" hangingPunct="0">
        <a:spcBef>
          <a:spcPts val="500"/>
        </a:spcBef>
        <a:spcAft>
          <a:spcPct val="0"/>
        </a:spcAft>
        <a:buSzPct val="100000"/>
        <a:buChar char="»"/>
        <a:defRPr lang="ru-RU" sz="2000">
          <a:solidFill>
            <a:srgbClr val="000000"/>
          </a:solidFill>
          <a:latin typeface="Arial"/>
        </a:defRPr>
      </a:lvl6pPr>
      <a:lvl7pPr marL="2971800" indent="-228600" algn="l" rtl="0" eaLnBrk="0" fontAlgn="base" hangingPunct="0">
        <a:spcBef>
          <a:spcPts val="500"/>
        </a:spcBef>
        <a:spcAft>
          <a:spcPct val="0"/>
        </a:spcAft>
        <a:buSzPct val="100000"/>
        <a:buChar char="»"/>
        <a:defRPr lang="ru-RU" sz="2000">
          <a:solidFill>
            <a:srgbClr val="000000"/>
          </a:solidFill>
          <a:latin typeface="Arial"/>
        </a:defRPr>
      </a:lvl7pPr>
      <a:lvl8pPr marL="3429000" indent="-228600" algn="l" rtl="0" eaLnBrk="0" fontAlgn="base" hangingPunct="0">
        <a:spcBef>
          <a:spcPts val="500"/>
        </a:spcBef>
        <a:spcAft>
          <a:spcPct val="0"/>
        </a:spcAft>
        <a:buSzPct val="100000"/>
        <a:buChar char="»"/>
        <a:defRPr lang="ru-RU" sz="2000">
          <a:solidFill>
            <a:srgbClr val="000000"/>
          </a:solidFill>
          <a:latin typeface="Arial"/>
        </a:defRPr>
      </a:lvl8pPr>
      <a:lvl9pPr marL="3886200" indent="-228600" algn="l" rtl="0" eaLnBrk="0" fontAlgn="base" hangingPunct="0">
        <a:spcBef>
          <a:spcPts val="500"/>
        </a:spcBef>
        <a:spcAft>
          <a:spcPct val="0"/>
        </a:spcAft>
        <a:buSzPct val="100000"/>
        <a:buChar char="»"/>
        <a:defRPr lang="ru-RU" sz="2000">
          <a:solidFill>
            <a:srgbClr val="000000"/>
          </a:solidFill>
          <a:latin typeface="Arial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2.jpeg"/><Relationship Id="rId5" Type="http://schemas.openxmlformats.org/officeDocument/2006/relationships/image" Target="../media/image7.jpe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1.png"/><Relationship Id="rId7" Type="http://schemas.openxmlformats.org/officeDocument/2006/relationships/image" Target="../media/image17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4" Type="http://schemas.openxmlformats.org/officeDocument/2006/relationships/image" Target="../media/image14.jpeg"/><Relationship Id="rId9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 txBox="1">
            <a:spLocks noGrp="1"/>
          </p:cNvSpPr>
          <p:nvPr>
            <p:ph type="ctrTitle"/>
          </p:nvPr>
        </p:nvSpPr>
        <p:spPr>
          <a:xfrm>
            <a:off x="395288" y="1700213"/>
            <a:ext cx="8280400" cy="1900237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003399"/>
                </a:solidFill>
                <a:latin typeface="Arial Black" panose="020B0A04020102020204" pitchFamily="34" charset="0"/>
              </a:rPr>
              <a:t>BSRUN for Strategy and Practice for the Friends of the Baltic Sea Region</a:t>
            </a:r>
            <a:br>
              <a:rPr lang="en-US" altLang="en-US" sz="4000">
                <a:solidFill>
                  <a:srgbClr val="003399"/>
                </a:solidFill>
                <a:latin typeface="Arial Black" panose="020B0A04020102020204" pitchFamily="34" charset="0"/>
              </a:rPr>
            </a:br>
            <a:endParaRPr lang="ru-RU" altLang="en-US" sz="4000">
              <a:solidFill>
                <a:srgbClr val="003399"/>
              </a:solidFill>
              <a:latin typeface="Arial Black" panose="020B0A04020102020204" pitchFamily="34" charset="0"/>
            </a:endParaRPr>
          </a:p>
        </p:txBody>
      </p:sp>
      <p:pic>
        <p:nvPicPr>
          <p:cNvPr id="2051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2250"/>
            <a:ext cx="129540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6" descr="unecon_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75" y="227013"/>
            <a:ext cx="24955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Subtitle 2"/>
          <p:cNvSpPr txBox="1">
            <a:spLocks noGrp="1"/>
          </p:cNvSpPr>
          <p:nvPr>
            <p:ph type="subTitle" idx="1"/>
          </p:nvPr>
        </p:nvSpPr>
        <p:spPr>
          <a:xfrm>
            <a:off x="1368425" y="3886200"/>
            <a:ext cx="6403975" cy="2971800"/>
          </a:xfrm>
        </p:spPr>
        <p:txBody>
          <a:bodyPr/>
          <a:lstStyle/>
          <a:p>
            <a:pPr eaLnBrk="1"/>
            <a:r>
              <a:rPr lang="en-US" altLang="en-US" dirty="0" err="1">
                <a:latin typeface="Arial" panose="020B0604020202020204" pitchFamily="34" charset="0"/>
              </a:rPr>
              <a:t>St.Petersburg</a:t>
            </a:r>
            <a:endParaRPr lang="en-US" altLang="en-US" dirty="0">
              <a:latin typeface="Arial" panose="020B0604020202020204" pitchFamily="34" charset="0"/>
            </a:endParaRPr>
          </a:p>
          <a:p>
            <a:pPr eaLnBrk="1"/>
            <a:r>
              <a:rPr lang="en-US" altLang="en-US" dirty="0">
                <a:latin typeface="Arial" panose="020B0604020202020204" pitchFamily="34" charset="0"/>
              </a:rPr>
              <a:t>8 February 2017</a:t>
            </a:r>
          </a:p>
          <a:p>
            <a:pPr eaLnBrk="1"/>
            <a:endParaRPr lang="en-US" altLang="en-US" dirty="0">
              <a:latin typeface="Arial" panose="020B0604020202020204" pitchFamily="34" charset="0"/>
            </a:endParaRPr>
          </a:p>
          <a:p>
            <a:pPr eaLnBrk="1"/>
            <a:r>
              <a:rPr lang="en-US" altLang="en-US" dirty="0">
                <a:latin typeface="Arial" panose="020B0604020202020204" pitchFamily="34" charset="0"/>
              </a:rPr>
              <a:t>Kari </a:t>
            </a:r>
            <a:r>
              <a:rPr lang="en-US" altLang="en-US" dirty="0" err="1">
                <a:latin typeface="Arial" panose="020B0604020202020204" pitchFamily="34" charset="0"/>
              </a:rPr>
              <a:t>Hypp</a:t>
            </a:r>
            <a:r>
              <a:rPr altLang="en-US" dirty="0" err="1">
                <a:latin typeface="Arial" panose="020B0604020202020204" pitchFamily="34" charset="0"/>
              </a:rPr>
              <a:t>önen</a:t>
            </a:r>
            <a:endParaRPr altLang="en-US" dirty="0">
              <a:latin typeface="Arial" panose="020B0604020202020204" pitchFamily="34" charset="0"/>
            </a:endParaRPr>
          </a:p>
          <a:p>
            <a:pPr eaLnBrk="1"/>
            <a:r>
              <a:rPr altLang="en-US" dirty="0" err="1">
                <a:latin typeface="Arial" panose="020B0604020202020204" pitchFamily="34" charset="0"/>
              </a:rPr>
              <a:t>President</a:t>
            </a:r>
            <a:r>
              <a:rPr altLang="en-US" dirty="0">
                <a:latin typeface="Arial" panose="020B0604020202020204" pitchFamily="34" charset="0"/>
              </a:rPr>
              <a:t> of BSRUN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pic>
        <p:nvPicPr>
          <p:cNvPr id="2054" name="Picture 2" descr="C:\Users\Yrin_AI\Downloads\wzuwlogo9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115888"/>
            <a:ext cx="738187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 txBox="1">
            <a:spLocks noGrp="1"/>
          </p:cNvSpPr>
          <p:nvPr>
            <p:ph type="title"/>
          </p:nvPr>
        </p:nvSpPr>
        <p:spPr>
          <a:xfrm>
            <a:off x="468313" y="11969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333399"/>
                </a:solidFill>
                <a:latin typeface="Arial Black" panose="020B0A04020102020204" pitchFamily="34" charset="0"/>
              </a:rPr>
              <a:t>ACTIVITIES</a:t>
            </a:r>
            <a:endParaRPr lang="ru-RU" altLang="en-US" b="1">
              <a:solidFill>
                <a:srgbClr val="333399"/>
              </a:solidFill>
              <a:latin typeface="Arial Black" panose="020B0A04020102020204" pitchFamily="34" charset="0"/>
            </a:endParaRPr>
          </a:p>
        </p:txBody>
      </p:sp>
      <p:sp>
        <p:nvSpPr>
          <p:cNvPr id="10243" name="Rectangle 3"/>
          <p:cNvSpPr txBox="1">
            <a:spLocks noGrp="1"/>
          </p:cNvSpPr>
          <p:nvPr>
            <p:ph idx="1"/>
          </p:nvPr>
        </p:nvSpPr>
        <p:spPr>
          <a:xfrm>
            <a:off x="457200" y="2349500"/>
            <a:ext cx="8229600" cy="4103688"/>
          </a:xfrm>
        </p:spPr>
        <p:txBody>
          <a:bodyPr/>
          <a:lstStyle/>
          <a:p>
            <a:pPr eaLnBrk="1" hangingPunct="1">
              <a:spcBef>
                <a:spcPts val="700"/>
              </a:spcBef>
            </a:pPr>
            <a:r>
              <a:rPr lang="en-US" altLang="en-US" sz="2800">
                <a:latin typeface="Arial" panose="020B0604020202020204" pitchFamily="34" charset="0"/>
              </a:rPr>
              <a:t>Enhanced cooperation in teaching and research  based on member needs (not another BUP);</a:t>
            </a:r>
          </a:p>
          <a:p>
            <a:pPr eaLnBrk="1" hangingPunct="1">
              <a:spcBef>
                <a:spcPts val="700"/>
              </a:spcBef>
            </a:pPr>
            <a:r>
              <a:rPr lang="en-US" altLang="en-US" sz="2800">
                <a:latin typeface="Arial" panose="020B0604020202020204" pitchFamily="34" charset="0"/>
              </a:rPr>
              <a:t>University-business-city/region partnerships;</a:t>
            </a:r>
          </a:p>
          <a:p>
            <a:pPr eaLnBrk="1" hangingPunct="1">
              <a:spcBef>
                <a:spcPts val="700"/>
              </a:spcBef>
            </a:pPr>
            <a:r>
              <a:rPr lang="en-US" altLang="en-US" sz="2800">
                <a:latin typeface="Arial" panose="020B0604020202020204" pitchFamily="34" charset="0"/>
              </a:rPr>
              <a:t>Innovation and development;</a:t>
            </a:r>
          </a:p>
          <a:p>
            <a:pPr eaLnBrk="1" hangingPunct="1">
              <a:spcBef>
                <a:spcPts val="700"/>
              </a:spcBef>
            </a:pPr>
            <a:r>
              <a:rPr lang="en-US" altLang="en-US" sz="2800">
                <a:latin typeface="Arial" panose="020B0604020202020204" pitchFamily="34" charset="0"/>
              </a:rPr>
              <a:t>Reform of higher education (legislation,</a:t>
            </a:r>
            <a:r>
              <a:rPr lang="ru-RU" altLang="en-US" sz="2800">
                <a:latin typeface="Arial" panose="020B0604020202020204" pitchFamily="34" charset="0"/>
              </a:rPr>
              <a:t> </a:t>
            </a:r>
            <a:r>
              <a:rPr lang="en-US" altLang="en-US" sz="2800">
                <a:latin typeface="Arial" panose="020B0604020202020204" pitchFamily="34" charset="0"/>
              </a:rPr>
              <a:t>governance, mergers, branding, student life);</a:t>
            </a:r>
          </a:p>
          <a:p>
            <a:pPr eaLnBrk="1" hangingPunct="1">
              <a:spcBef>
                <a:spcPts val="700"/>
              </a:spcBef>
            </a:pPr>
            <a:r>
              <a:rPr lang="en-US" altLang="en-US" sz="2800">
                <a:latin typeface="Arial" panose="020B0604020202020204" pitchFamily="34" charset="0"/>
              </a:rPr>
              <a:t>Financial and real estate management;</a:t>
            </a:r>
          </a:p>
          <a:p>
            <a:pPr eaLnBrk="1" hangingPunct="1">
              <a:spcBef>
                <a:spcPts val="700"/>
              </a:spcBef>
            </a:pPr>
            <a:r>
              <a:rPr lang="en-US" altLang="en-US" sz="2800">
                <a:latin typeface="Arial" panose="020B0604020202020204" pitchFamily="34" charset="0"/>
              </a:rPr>
              <a:t>International project applications/management.</a:t>
            </a:r>
            <a:endParaRPr lang="ru-RU" altLang="en-US" sz="2800">
              <a:latin typeface="Arial" panose="020B0604020202020204" pitchFamily="34" charset="0"/>
            </a:endParaRPr>
          </a:p>
        </p:txBody>
      </p:sp>
      <p:pic>
        <p:nvPicPr>
          <p:cNvPr id="1024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2250"/>
            <a:ext cx="129540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8" descr="unecon_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75" y="227013"/>
            <a:ext cx="24955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2" descr="C:\Users\Yrin_AI\Downloads\wzuwlogo9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115888"/>
            <a:ext cx="738187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 txBox="1">
            <a:spLocks noGrp="1"/>
          </p:cNvSpPr>
          <p:nvPr>
            <p:ph type="title"/>
          </p:nvPr>
        </p:nvSpPr>
        <p:spPr>
          <a:xfrm>
            <a:off x="468313" y="11969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333399"/>
                </a:solidFill>
                <a:latin typeface="Arial Black" panose="020B0A04020102020204" pitchFamily="34" charset="0"/>
              </a:rPr>
              <a:t>ACTIVITIES</a:t>
            </a:r>
            <a:endParaRPr lang="ru-RU" altLang="en-US" b="1">
              <a:solidFill>
                <a:srgbClr val="333399"/>
              </a:solidFill>
              <a:latin typeface="Arial Black" panose="020B0A04020102020204" pitchFamily="34" charset="0"/>
            </a:endParaRPr>
          </a:p>
        </p:txBody>
      </p:sp>
      <p:sp>
        <p:nvSpPr>
          <p:cNvPr id="11267" name="Rectangle 3"/>
          <p:cNvSpPr txBox="1">
            <a:spLocks noGrp="1"/>
          </p:cNvSpPr>
          <p:nvPr>
            <p:ph idx="1"/>
          </p:nvPr>
        </p:nvSpPr>
        <p:spPr>
          <a:xfrm>
            <a:off x="457200" y="2349500"/>
            <a:ext cx="8229600" cy="4103688"/>
          </a:xfrm>
        </p:spPr>
        <p:txBody>
          <a:bodyPr/>
          <a:lstStyle/>
          <a:p>
            <a:pPr eaLnBrk="1" hangingPunct="1">
              <a:spcBef>
                <a:spcPts val="700"/>
              </a:spcBef>
            </a:pPr>
            <a:r>
              <a:rPr lang="en-US" altLang="en-US" sz="2800">
                <a:latin typeface="Arial" panose="020B0604020202020204" pitchFamily="34" charset="0"/>
              </a:rPr>
              <a:t>Increased interest in joint projects</a:t>
            </a:r>
            <a:r>
              <a:rPr lang="ru-RU" altLang="en-US" sz="2800">
                <a:latin typeface="Arial" panose="020B0604020202020204" pitchFamily="34" charset="0"/>
              </a:rPr>
              <a:t> </a:t>
            </a:r>
            <a:r>
              <a:rPr lang="en-US" altLang="en-US" sz="2800">
                <a:latin typeface="Arial" panose="020B0604020202020204" pitchFamily="34" charset="0"/>
              </a:rPr>
              <a:t>(Tempus, CBSS/EuroFaculty/PSF/SU, EMA2, E+,</a:t>
            </a:r>
            <a:r>
              <a:rPr lang="ru-RU" altLang="en-US" sz="2800">
                <a:latin typeface="Arial" panose="020B0604020202020204" pitchFamily="34" charset="0"/>
              </a:rPr>
              <a:t> </a:t>
            </a:r>
            <a:r>
              <a:rPr lang="en-US" altLang="en-US" sz="2800">
                <a:latin typeface="Arial" panose="020B0604020202020204" pitchFamily="34" charset="0"/>
              </a:rPr>
              <a:t>NCM);</a:t>
            </a:r>
          </a:p>
          <a:p>
            <a:pPr eaLnBrk="1" hangingPunct="1">
              <a:spcBef>
                <a:spcPts val="700"/>
              </a:spcBef>
            </a:pPr>
            <a:r>
              <a:rPr lang="en-US" altLang="en-US" sz="2800">
                <a:latin typeface="Arial" panose="020B0604020202020204" pitchFamily="34" charset="0"/>
              </a:rPr>
              <a:t>BSRUN as a facilitator for EU/Russia/Belarus cooperation;</a:t>
            </a:r>
          </a:p>
          <a:p>
            <a:pPr eaLnBrk="1" hangingPunct="1">
              <a:spcBef>
                <a:spcPts val="700"/>
              </a:spcBef>
            </a:pPr>
            <a:r>
              <a:rPr lang="en-US" altLang="en-US" sz="2800">
                <a:latin typeface="Arial" panose="020B0604020202020204" pitchFamily="34" charset="0"/>
              </a:rPr>
              <a:t>EuroFaculties (Riga, Tartu, Vilnius,</a:t>
            </a:r>
            <a:r>
              <a:rPr lang="ru-RU" altLang="en-US" sz="2800">
                <a:latin typeface="Arial" panose="020B0604020202020204" pitchFamily="34" charset="0"/>
              </a:rPr>
              <a:t> </a:t>
            </a:r>
            <a:r>
              <a:rPr lang="en-US" altLang="en-US" sz="2800">
                <a:latin typeface="Arial" panose="020B0604020202020204" pitchFamily="34" charset="0"/>
              </a:rPr>
              <a:t>Kaliningrad, Pskov and Turku, UNECON, St.Petersburg State University) and future links between</a:t>
            </a:r>
            <a:r>
              <a:rPr lang="ru-RU" altLang="en-US" sz="2800">
                <a:latin typeface="Arial" panose="020B0604020202020204" pitchFamily="34" charset="0"/>
              </a:rPr>
              <a:t> </a:t>
            </a:r>
            <a:r>
              <a:rPr lang="en-US" altLang="en-US" sz="2800">
                <a:latin typeface="Arial" panose="020B0604020202020204" pitchFamily="34" charset="0"/>
              </a:rPr>
              <a:t>partners (e.g. MA Programmes);</a:t>
            </a:r>
          </a:p>
          <a:p>
            <a:pPr eaLnBrk="1" hangingPunct="1">
              <a:spcBef>
                <a:spcPts val="700"/>
              </a:spcBef>
            </a:pPr>
            <a:r>
              <a:rPr lang="en-US" altLang="en-US" sz="2800">
                <a:latin typeface="Arial" panose="020B0604020202020204" pitchFamily="34" charset="0"/>
              </a:rPr>
              <a:t>Strategic partnerships for BSRUN and</a:t>
            </a:r>
            <a:r>
              <a:rPr lang="ru-RU" altLang="en-US" sz="2800">
                <a:latin typeface="Arial" panose="020B0604020202020204" pitchFamily="34" charset="0"/>
              </a:rPr>
              <a:t> </a:t>
            </a:r>
            <a:r>
              <a:rPr lang="en-US" altLang="en-US" sz="2800">
                <a:latin typeface="Arial" panose="020B0604020202020204" pitchFamily="34" charset="0"/>
              </a:rPr>
              <a:t>members</a:t>
            </a:r>
            <a:endParaRPr lang="ru-RU" altLang="en-US" sz="2800">
              <a:latin typeface="Arial" panose="020B0604020202020204" pitchFamily="34" charset="0"/>
            </a:endParaRPr>
          </a:p>
        </p:txBody>
      </p:sp>
      <p:pic>
        <p:nvPicPr>
          <p:cNvPr id="1126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2250"/>
            <a:ext cx="129540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8" descr="unecon_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75" y="227013"/>
            <a:ext cx="24955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2" descr="C:\Users\Yrin_AI\Downloads\wzuwlogo9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115888"/>
            <a:ext cx="738187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 txBox="1">
            <a:spLocks noGrp="1"/>
          </p:cNvSpPr>
          <p:nvPr>
            <p:ph type="title"/>
          </p:nvPr>
        </p:nvSpPr>
        <p:spPr>
          <a:xfrm>
            <a:off x="539750" y="9080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333399"/>
                </a:solidFill>
                <a:latin typeface="Arial Black" panose="020B0A04020102020204" pitchFamily="34" charset="0"/>
              </a:rPr>
              <a:t>ACTIVITIES/CBSS</a:t>
            </a:r>
            <a:endParaRPr lang="ru-RU" altLang="en-US" b="1">
              <a:solidFill>
                <a:srgbClr val="333399"/>
              </a:solidFill>
              <a:latin typeface="Arial Black" panose="020B0A04020102020204" pitchFamily="34" charset="0"/>
            </a:endParaRPr>
          </a:p>
        </p:txBody>
      </p:sp>
      <p:sp>
        <p:nvSpPr>
          <p:cNvPr id="12291" name="Rectangle 3"/>
          <p:cNvSpPr txBox="1">
            <a:spLocks noGrp="1"/>
          </p:cNvSpPr>
          <p:nvPr>
            <p:ph type="body" idx="1"/>
          </p:nvPr>
        </p:nvSpPr>
        <p:spPr>
          <a:xfrm>
            <a:off x="457200" y="1916113"/>
            <a:ext cx="5410200" cy="4752975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</a:pPr>
            <a:r>
              <a:rPr lang="en-US" altLang="en-US" sz="2400">
                <a:latin typeface="Arial" panose="020B0604020202020204" pitchFamily="34" charset="0"/>
              </a:rPr>
              <a:t>University networking for quality and</a:t>
            </a:r>
            <a:r>
              <a:rPr lang="ru-RU" altLang="en-US" sz="2400">
                <a:latin typeface="Arial" panose="020B0604020202020204" pitchFamily="34" charset="0"/>
              </a:rPr>
              <a:t> </a:t>
            </a:r>
            <a:r>
              <a:rPr lang="en-US" altLang="en-US" sz="2400">
                <a:latin typeface="Arial" panose="020B0604020202020204" pitchFamily="34" charset="0"/>
              </a:rPr>
              <a:t>development, Kaliningrad, 7 June 2013;</a:t>
            </a:r>
          </a:p>
          <a:p>
            <a:pPr algn="just" eaLnBrk="1" hangingPunct="1">
              <a:spcBef>
                <a:spcPts val="600"/>
              </a:spcBef>
            </a:pPr>
            <a:r>
              <a:rPr lang="en-US" altLang="en-US" sz="2400">
                <a:latin typeface="Arial" panose="020B0604020202020204" pitchFamily="34" charset="0"/>
              </a:rPr>
              <a:t>The future of EuroFaculties (follow-up</a:t>
            </a:r>
            <a:r>
              <a:rPr lang="ru-RU" altLang="en-US" sz="2400">
                <a:latin typeface="Arial" panose="020B0604020202020204" pitchFamily="34" charset="0"/>
              </a:rPr>
              <a:t> </a:t>
            </a:r>
            <a:r>
              <a:rPr lang="en-US" altLang="en-US" sz="2400">
                <a:latin typeface="Arial" panose="020B0604020202020204" pitchFamily="34" charset="0"/>
              </a:rPr>
              <a:t>study) 2013-2014; </a:t>
            </a:r>
          </a:p>
          <a:p>
            <a:pPr algn="just" eaLnBrk="1" hangingPunct="1">
              <a:spcBef>
                <a:spcPts val="600"/>
              </a:spcBef>
            </a:pPr>
            <a:r>
              <a:rPr lang="en-US" altLang="en-US" sz="2400">
                <a:latin typeface="Arial" panose="020B0604020202020204" pitchFamily="34" charset="0"/>
              </a:rPr>
              <a:t>Frameworks for university cooperation</a:t>
            </a:r>
            <a:r>
              <a:rPr lang="ru-RU" altLang="en-US" sz="2400">
                <a:latin typeface="Arial" panose="020B0604020202020204" pitchFamily="34" charset="0"/>
              </a:rPr>
              <a:t> </a:t>
            </a:r>
            <a:r>
              <a:rPr lang="en-US" altLang="en-US" sz="2400">
                <a:latin typeface="Arial" panose="020B0604020202020204" pitchFamily="34" charset="0"/>
              </a:rPr>
              <a:t>in the Baltic Sea region, Turku,</a:t>
            </a:r>
            <a:r>
              <a:rPr lang="ru-RU" altLang="en-US" sz="2400">
                <a:latin typeface="Arial" panose="020B0604020202020204" pitchFamily="34" charset="0"/>
              </a:rPr>
              <a:t> </a:t>
            </a:r>
            <a:r>
              <a:rPr lang="en-US" altLang="en-US" sz="2400">
                <a:latin typeface="Arial" panose="020B0604020202020204" pitchFamily="34" charset="0"/>
              </a:rPr>
              <a:t>26 October 2013;</a:t>
            </a:r>
          </a:p>
          <a:p>
            <a:pPr algn="just" eaLnBrk="1" hangingPunct="1">
              <a:spcBef>
                <a:spcPts val="600"/>
              </a:spcBef>
            </a:pPr>
            <a:r>
              <a:rPr lang="en-US" altLang="en-US" sz="2400">
                <a:latin typeface="Arial" panose="020B0604020202020204" pitchFamily="34" charset="0"/>
              </a:rPr>
              <a:t>Experiences of EuroFaculties for</a:t>
            </a:r>
            <a:r>
              <a:rPr lang="ru-RU" altLang="en-US" sz="2400">
                <a:latin typeface="Arial" panose="020B0604020202020204" pitchFamily="34" charset="0"/>
              </a:rPr>
              <a:t> </a:t>
            </a:r>
            <a:r>
              <a:rPr lang="en-US" altLang="en-US" sz="2400">
                <a:latin typeface="Arial" panose="020B0604020202020204" pitchFamily="34" charset="0"/>
              </a:rPr>
              <a:t>Belarus, Minsk, 4 March 2014;</a:t>
            </a:r>
          </a:p>
        </p:txBody>
      </p:sp>
      <p:pic>
        <p:nvPicPr>
          <p:cNvPr id="1229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2250"/>
            <a:ext cx="129540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8" descr="CBSS-LOGO-OFFICIAL4"/>
          <p:cNvPicPr>
            <a:picLocks noGrp="1" noChangeAspect="1"/>
          </p:cNvPicPr>
          <p:nvPr>
            <p:ph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84888" y="2781300"/>
            <a:ext cx="2700337" cy="2700338"/>
          </a:xfrm>
        </p:spPr>
      </p:pic>
      <p:pic>
        <p:nvPicPr>
          <p:cNvPr id="12294" name="Picture 9" descr="unecon_logo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75" y="227013"/>
            <a:ext cx="24955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2" descr="C:\Users\Yrin_AI\Downloads\wzuwlogo90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115888"/>
            <a:ext cx="738187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/>
          </p:cNvSpPr>
          <p:nvPr>
            <p:ph type="title"/>
          </p:nvPr>
        </p:nvSpPr>
        <p:spPr>
          <a:xfrm>
            <a:off x="468313" y="11969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333399"/>
                </a:solidFill>
                <a:latin typeface="Arial Black" panose="020B0A04020102020204" pitchFamily="34" charset="0"/>
              </a:rPr>
              <a:t>ACTIVITIES</a:t>
            </a:r>
            <a:endParaRPr lang="ru-RU" altLang="en-US" b="1">
              <a:solidFill>
                <a:srgbClr val="333399"/>
              </a:solidFill>
              <a:latin typeface="Arial Black" panose="020B0A04020102020204" pitchFamily="34" charset="0"/>
            </a:endParaRPr>
          </a:p>
        </p:txBody>
      </p:sp>
      <p:sp>
        <p:nvSpPr>
          <p:cNvPr id="13315" name="Rectangle 3"/>
          <p:cNvSpPr txBox="1">
            <a:spLocks noGrp="1"/>
          </p:cNvSpPr>
          <p:nvPr>
            <p:ph idx="1"/>
          </p:nvPr>
        </p:nvSpPr>
        <p:spPr>
          <a:xfrm>
            <a:off x="457200" y="2349500"/>
            <a:ext cx="8229600" cy="4103688"/>
          </a:xfrm>
        </p:spPr>
        <p:txBody>
          <a:bodyPr/>
          <a:lstStyle/>
          <a:p>
            <a:pPr eaLnBrk="1" hangingPunct="1">
              <a:spcBef>
                <a:spcPts val="500"/>
              </a:spcBef>
            </a:pPr>
            <a:r>
              <a:rPr lang="en-GB" altLang="en-US" sz="2000">
                <a:latin typeface="Arial" panose="020B0604020202020204" pitchFamily="34" charset="0"/>
              </a:rPr>
              <a:t>Annual BSRUN Forum, University Cooperation in the BSR: Fruitful     Cooperation or Lost Opportunities, St. Petersburg, 14-16 May 2014</a:t>
            </a:r>
          </a:p>
          <a:p>
            <a:pPr eaLnBrk="1" hangingPunct="1">
              <a:spcBef>
                <a:spcPts val="500"/>
              </a:spcBef>
            </a:pPr>
            <a:r>
              <a:rPr lang="en-GB" altLang="en-US" sz="2000">
                <a:latin typeface="Arial" panose="020B0604020202020204" pitchFamily="34" charset="0"/>
              </a:rPr>
              <a:t>Baltic Sea Days in Turku, 2-5 June 2014</a:t>
            </a:r>
          </a:p>
          <a:p>
            <a:pPr eaLnBrk="1" hangingPunct="1">
              <a:spcBef>
                <a:spcPts val="500"/>
              </a:spcBef>
            </a:pPr>
            <a:r>
              <a:rPr lang="en-GB" altLang="en-US" sz="2000">
                <a:latin typeface="Arial" panose="020B0604020202020204" pitchFamily="34" charset="0"/>
              </a:rPr>
              <a:t>History, Culture and Nature of the BSR, Olsztyn, 23-24 October 2014</a:t>
            </a:r>
          </a:p>
          <a:p>
            <a:pPr eaLnBrk="1" hangingPunct="1">
              <a:spcBef>
                <a:spcPts val="500"/>
              </a:spcBef>
            </a:pPr>
            <a:r>
              <a:rPr lang="en-GB" altLang="en-US" sz="2000">
                <a:latin typeface="Arial" panose="020B0604020202020204" pitchFamily="34" charset="0"/>
              </a:rPr>
              <a:t>EU Strategy in the Sphere of Education in the BSR, St. Petersburg, 20 October 2014</a:t>
            </a:r>
          </a:p>
          <a:p>
            <a:pPr eaLnBrk="1" hangingPunct="1">
              <a:spcBef>
                <a:spcPts val="500"/>
              </a:spcBef>
            </a:pPr>
            <a:r>
              <a:rPr lang="en-GB" altLang="en-US" sz="2000">
                <a:latin typeface="Arial" panose="020B0604020202020204" pitchFamily="34" charset="0"/>
              </a:rPr>
              <a:t>Annual BSRUN Forum, University Mergers, Warsaw, 20-21 April 2015</a:t>
            </a:r>
          </a:p>
          <a:p>
            <a:pPr eaLnBrk="1" hangingPunct="1">
              <a:spcBef>
                <a:spcPts val="500"/>
              </a:spcBef>
            </a:pPr>
            <a:r>
              <a:rPr lang="en-GB" altLang="en-US" sz="2000">
                <a:latin typeface="Arial" panose="020B0604020202020204" pitchFamily="34" charset="0"/>
              </a:rPr>
              <a:t>Regional Identity, Klaipeda University, 24-25 September 2015</a:t>
            </a:r>
          </a:p>
          <a:p>
            <a:pPr eaLnBrk="1" hangingPunct="1">
              <a:spcBef>
                <a:spcPts val="500"/>
              </a:spcBef>
            </a:pPr>
            <a:r>
              <a:rPr altLang="en-US" sz="2000">
                <a:latin typeface="Arial" panose="020B0604020202020204" pitchFamily="34" charset="0"/>
              </a:rPr>
              <a:t>University Real Estate Management, St. Petersburg, 8 October 2015</a:t>
            </a:r>
            <a:endParaRPr lang="ru-RU" altLang="en-US" sz="2000">
              <a:latin typeface="Arial" panose="020B0604020202020204" pitchFamily="34" charset="0"/>
            </a:endParaRPr>
          </a:p>
        </p:txBody>
      </p:sp>
      <p:pic>
        <p:nvPicPr>
          <p:cNvPr id="1331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2250"/>
            <a:ext cx="129540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8" descr="unecon_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75" y="227013"/>
            <a:ext cx="24955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2" descr="C:\Users\Yrin_AI\Downloads\wzuwlogo9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115888"/>
            <a:ext cx="738187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 txBox="1">
            <a:spLocks noGrp="1"/>
          </p:cNvSpPr>
          <p:nvPr>
            <p:ph type="title"/>
          </p:nvPr>
        </p:nvSpPr>
        <p:spPr>
          <a:xfrm>
            <a:off x="468313" y="11969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333399"/>
                </a:solidFill>
                <a:latin typeface="Arial Black" panose="020B0A04020102020204" pitchFamily="34" charset="0"/>
              </a:rPr>
              <a:t>ACTIVITIES</a:t>
            </a:r>
            <a:endParaRPr lang="ru-RU" altLang="en-US" b="1">
              <a:solidFill>
                <a:srgbClr val="333399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457200" y="2349500"/>
            <a:ext cx="8229600" cy="4103688"/>
          </a:xfrm>
        </p:spPr>
        <p:txBody>
          <a:bodyPr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2400"/>
              <a:t>CIMO seminar Melting the Ice: Ten Years of Success,  10</a:t>
            </a:r>
            <a:r>
              <a:rPr lang="en-GB" sz="2400" baseline="30000"/>
              <a:t>th</a:t>
            </a:r>
            <a:r>
              <a:rPr lang="en-GB" sz="2400"/>
              <a:t> seminar on Finnish-Russian cooperation in HE,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en-GB" sz="2400"/>
              <a:t>    St. Petersburg, 10-11 February 2016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2400"/>
              <a:t>Agroforum Mare Balticum, Tartu,19-21 April 2016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2400"/>
              <a:t>Competence Development and University Curricula,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en-GB" sz="2400"/>
              <a:t>    Minsk, 18 May 2016  (FOSTERC)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2400"/>
              <a:t>University Real Estate Management, Gdansk University of Technology, Gdansk, 2-3 June 2016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2400"/>
              <a:t>Plenary Meeting and Annual BSRUN Forum, University of Warsaw, 25-26 October 2016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/>
          </a:p>
        </p:txBody>
      </p:sp>
      <p:pic>
        <p:nvPicPr>
          <p:cNvPr id="1434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2250"/>
            <a:ext cx="129540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8" descr="unecon_logo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75" y="227013"/>
            <a:ext cx="24955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2" descr="C:\Users\Yrin_AI\Downloads\wzuwlogo90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115888"/>
            <a:ext cx="738187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eaLnBrk="1"/>
            <a:r>
              <a:rPr altLang="en-US">
                <a:solidFill>
                  <a:srgbClr val="2F5597"/>
                </a:solidFill>
                <a:latin typeface="Arial Black" panose="020B0A04020102020204" pitchFamily="34" charset="0"/>
              </a:rPr>
              <a:t>ACTIVITIES</a:t>
            </a:r>
            <a:endParaRPr lang="en-US" altLang="en-US">
              <a:solidFill>
                <a:srgbClr val="2F5597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139825"/>
            <a:ext cx="8229600" cy="5613400"/>
          </a:xfrm>
        </p:spPr>
        <p:txBody>
          <a:bodyPr/>
          <a:lstStyle/>
          <a:p>
            <a:pPr eaLnBrk="1" fontAlgn="auto">
              <a:spcAft>
                <a:spcPts val="0"/>
              </a:spcAft>
              <a:defRPr/>
            </a:pPr>
            <a:r>
              <a:rPr dirty="0" err="1"/>
              <a:t>Student</a:t>
            </a:r>
            <a:r>
              <a:rPr dirty="0"/>
              <a:t> Life at </a:t>
            </a:r>
            <a:r>
              <a:rPr dirty="0" err="1"/>
              <a:t>Universities</a:t>
            </a:r>
            <a:r>
              <a:rPr dirty="0"/>
              <a:t>: Culture, Sport, </a:t>
            </a:r>
            <a:r>
              <a:rPr dirty="0" err="1"/>
              <a:t>Dormitories</a:t>
            </a:r>
            <a:r>
              <a:rPr dirty="0"/>
              <a:t> etc.;</a:t>
            </a:r>
          </a:p>
          <a:p>
            <a:pPr eaLnBrk="1" fontAlgn="auto">
              <a:spcAft>
                <a:spcPts val="0"/>
              </a:spcAft>
              <a:defRPr/>
            </a:pPr>
            <a:r>
              <a:rPr dirty="0" err="1"/>
              <a:t>Fostering</a:t>
            </a:r>
            <a:r>
              <a:rPr dirty="0"/>
              <a:t> </a:t>
            </a:r>
            <a:r>
              <a:rPr dirty="0" err="1"/>
              <a:t>Competencies</a:t>
            </a:r>
            <a:r>
              <a:rPr dirty="0"/>
              <a:t> in </a:t>
            </a:r>
            <a:r>
              <a:rPr dirty="0" err="1"/>
              <a:t>Belarusian</a:t>
            </a:r>
            <a:r>
              <a:rPr dirty="0"/>
              <a:t> </a:t>
            </a:r>
            <a:r>
              <a:rPr dirty="0" err="1"/>
              <a:t>Higher</a:t>
            </a:r>
            <a:r>
              <a:rPr dirty="0"/>
              <a:t> </a:t>
            </a:r>
            <a:r>
              <a:rPr dirty="0" err="1"/>
              <a:t>Education</a:t>
            </a:r>
            <a:r>
              <a:rPr dirty="0"/>
              <a:t>, Minsk, 30 </a:t>
            </a:r>
            <a:r>
              <a:rPr dirty="0" err="1"/>
              <a:t>March</a:t>
            </a:r>
            <a:r>
              <a:rPr dirty="0"/>
              <a:t> 2017</a:t>
            </a:r>
          </a:p>
          <a:p>
            <a:pPr eaLnBrk="1" fontAlgn="auto">
              <a:spcAft>
                <a:spcPts val="0"/>
              </a:spcAft>
              <a:defRPr/>
            </a:pPr>
            <a:r>
              <a:rPr dirty="0" err="1"/>
              <a:t>University</a:t>
            </a:r>
            <a:r>
              <a:rPr dirty="0"/>
              <a:t> </a:t>
            </a:r>
            <a:r>
              <a:rPr dirty="0" err="1"/>
              <a:t>Rankings</a:t>
            </a:r>
            <a:r>
              <a:rPr dirty="0"/>
              <a:t>, Gdansk, </a:t>
            </a:r>
            <a:r>
              <a:rPr dirty="0" err="1"/>
              <a:t>June</a:t>
            </a:r>
            <a:r>
              <a:rPr dirty="0"/>
              <a:t> 2017;</a:t>
            </a:r>
          </a:p>
          <a:p>
            <a:pPr eaLnBrk="1" fontAlgn="auto">
              <a:spcAft>
                <a:spcPts val="0"/>
              </a:spcAft>
              <a:defRPr/>
            </a:pPr>
            <a:r>
              <a:rPr dirty="0" err="1"/>
              <a:t>University</a:t>
            </a:r>
            <a:r>
              <a:rPr dirty="0"/>
              <a:t> Real </a:t>
            </a:r>
            <a:r>
              <a:rPr dirty="0" err="1"/>
              <a:t>Estate</a:t>
            </a:r>
            <a:r>
              <a:rPr dirty="0"/>
              <a:t> Management and </a:t>
            </a:r>
            <a:r>
              <a:rPr dirty="0" err="1"/>
              <a:t>Development</a:t>
            </a:r>
            <a:r>
              <a:rPr dirty="0"/>
              <a:t> (</a:t>
            </a:r>
            <a:r>
              <a:rPr dirty="0" err="1"/>
              <a:t>Outsourcing</a:t>
            </a:r>
            <a:r>
              <a:rPr dirty="0"/>
              <a:t>);</a:t>
            </a:r>
          </a:p>
          <a:p>
            <a:pPr eaLnBrk="1" fontAlgn="auto">
              <a:spcAft>
                <a:spcPts val="0"/>
              </a:spcAft>
              <a:defRPr/>
            </a:pPr>
            <a:r>
              <a:rPr lang="en-GB" dirty="0"/>
              <a:t>Cooperation in Business, Management and Economics</a:t>
            </a:r>
            <a:r>
              <a:rPr lang="fi-FI" dirty="0"/>
              <a:t>, </a:t>
            </a:r>
            <a:r>
              <a:rPr lang="fi-FI" dirty="0" err="1"/>
              <a:t>Warsaw</a:t>
            </a:r>
            <a:r>
              <a:rPr lang="fi-FI" dirty="0"/>
              <a:t>, </a:t>
            </a:r>
            <a:r>
              <a:rPr lang="fi-FI" dirty="0" err="1"/>
              <a:t>April</a:t>
            </a:r>
            <a:r>
              <a:rPr lang="fi-FI" dirty="0"/>
              <a:t> 2017;</a:t>
            </a:r>
          </a:p>
          <a:p>
            <a:pPr eaLnBrk="1" fontAlgn="auto">
              <a:spcAft>
                <a:spcPts val="0"/>
              </a:spcAft>
              <a:defRPr/>
            </a:pPr>
            <a:r>
              <a:rPr lang="fi-FI" dirty="0" err="1"/>
              <a:t>University</a:t>
            </a:r>
            <a:r>
              <a:rPr lang="fi-FI" dirty="0"/>
              <a:t> </a:t>
            </a:r>
            <a:r>
              <a:rPr lang="fi-FI" dirty="0" err="1"/>
              <a:t>cooperation</a:t>
            </a:r>
            <a:r>
              <a:rPr lang="fi-FI" dirty="0"/>
              <a:t> in BSR, </a:t>
            </a:r>
            <a:r>
              <a:rPr lang="fi-FI" dirty="0" err="1"/>
              <a:t>Quo</a:t>
            </a:r>
            <a:r>
              <a:rPr lang="fi-FI" dirty="0"/>
              <a:t> </a:t>
            </a:r>
            <a:r>
              <a:rPr lang="fi-FI" dirty="0" err="1"/>
              <a:t>vadis</a:t>
            </a:r>
            <a:r>
              <a:rPr lang="fi-FI" dirty="0"/>
              <a:t>?</a:t>
            </a:r>
            <a:endParaRPr dirty="0"/>
          </a:p>
          <a:p>
            <a:pPr marL="0" indent="0" eaLnBrk="1" fontAlgn="auto">
              <a:spcAft>
                <a:spcPts val="0"/>
              </a:spcAft>
              <a:buNone/>
              <a:defRPr/>
            </a:pPr>
            <a:endParaRPr dirty="0"/>
          </a:p>
          <a:p>
            <a:pPr marL="0" indent="0" eaLnBrk="1" fontAlgn="auto"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85887"/>
          </a:xfrm>
        </p:spPr>
        <p:txBody>
          <a:bodyPr/>
          <a:lstStyle/>
          <a:p>
            <a:pPr eaLnBrk="1"/>
            <a:r>
              <a:rPr altLang="en-US">
                <a:latin typeface="Arial" panose="020B0604020202020204" pitchFamily="34" charset="0"/>
              </a:rPr>
              <a:t/>
            </a:r>
            <a:br>
              <a:rPr altLang="en-US">
                <a:latin typeface="Arial" panose="020B0604020202020204" pitchFamily="34" charset="0"/>
              </a:rPr>
            </a:br>
            <a:r>
              <a:rPr altLang="en-US">
                <a:latin typeface="Arial" panose="020B0604020202020204" pitchFamily="34" charset="0"/>
              </a:rPr>
              <a:t>        </a:t>
            </a:r>
            <a:br>
              <a:rPr altLang="en-US">
                <a:latin typeface="Arial" panose="020B0604020202020204" pitchFamily="34" charset="0"/>
              </a:rPr>
            </a:br>
            <a:r>
              <a:rPr altLang="en-US">
                <a:solidFill>
                  <a:srgbClr val="2F5597"/>
                </a:solidFill>
                <a:latin typeface="Arial Black" panose="020B0A04020102020204" pitchFamily="34" charset="0"/>
              </a:rPr>
              <a:t>ACTIVITIES</a:t>
            </a:r>
            <a:r>
              <a:rPr altLang="en-US">
                <a:latin typeface="Arial" panose="020B0604020202020204" pitchFamily="34" charset="0"/>
              </a:rPr>
              <a:t>/</a:t>
            </a:r>
            <a:r>
              <a:rPr altLang="en-US">
                <a:solidFill>
                  <a:srgbClr val="2F5597"/>
                </a:solidFill>
                <a:latin typeface="Arial Black" panose="020B0A04020102020204" pitchFamily="34" charset="0"/>
              </a:rPr>
              <a:t>CBSS</a:t>
            </a:r>
          </a:p>
        </p:txBody>
      </p:sp>
      <p:sp>
        <p:nvSpPr>
          <p:cNvPr id="16387" name="Sisällön paikkamerkki 2"/>
          <p:cNvSpPr txBox="1">
            <a:spLocks noGrp="1"/>
          </p:cNvSpPr>
          <p:nvPr>
            <p:ph idx="1"/>
          </p:nvPr>
        </p:nvSpPr>
        <p:spPr>
          <a:xfrm>
            <a:off x="611560" y="2420888"/>
            <a:ext cx="8075240" cy="4176464"/>
          </a:xfrm>
        </p:spPr>
        <p:txBody>
          <a:bodyPr/>
          <a:lstStyle/>
          <a:p>
            <a:pPr eaLnBrk="1"/>
            <a:r>
              <a:rPr altLang="en-US" dirty="0">
                <a:latin typeface="Arial" panose="020B0604020202020204" pitchFamily="34" charset="0"/>
              </a:rPr>
              <a:t>CBSS Summer </a:t>
            </a:r>
            <a:r>
              <a:rPr altLang="en-US" dirty="0" err="1">
                <a:latin typeface="Arial" panose="020B0604020202020204" pitchFamily="34" charset="0"/>
              </a:rPr>
              <a:t>Universities</a:t>
            </a:r>
            <a:r>
              <a:rPr altLang="en-US" dirty="0">
                <a:latin typeface="Arial" panose="020B0604020202020204" pitchFamily="34" charset="0"/>
              </a:rPr>
              <a:t> in 2016: UNECON, </a:t>
            </a:r>
            <a:r>
              <a:rPr altLang="en-US" dirty="0" err="1">
                <a:latin typeface="Arial" panose="020B0604020202020204" pitchFamily="34" charset="0"/>
              </a:rPr>
              <a:t>Södertörn</a:t>
            </a:r>
            <a:r>
              <a:rPr altLang="en-US" dirty="0">
                <a:latin typeface="Arial" panose="020B0604020202020204" pitchFamily="34" charset="0"/>
              </a:rPr>
              <a:t> and </a:t>
            </a:r>
            <a:r>
              <a:rPr altLang="en-US" dirty="0" err="1">
                <a:latin typeface="Arial" panose="020B0604020202020204" pitchFamily="34" charset="0"/>
              </a:rPr>
              <a:t>Agder</a:t>
            </a:r>
            <a:r>
              <a:rPr altLang="en-US" dirty="0">
                <a:latin typeface="Arial" panose="020B0604020202020204" pitchFamily="34" charset="0"/>
              </a:rPr>
              <a:t>;</a:t>
            </a:r>
          </a:p>
          <a:p>
            <a:pPr eaLnBrk="1"/>
            <a:r>
              <a:rPr altLang="en-US" dirty="0">
                <a:latin typeface="Arial" panose="020B0604020202020204" pitchFamily="34" charset="0"/>
              </a:rPr>
              <a:t>No </a:t>
            </a:r>
            <a:r>
              <a:rPr altLang="en-US" dirty="0" err="1">
                <a:latin typeface="Arial" panose="020B0604020202020204" pitchFamily="34" charset="0"/>
              </a:rPr>
              <a:t>coordination</a:t>
            </a:r>
            <a:r>
              <a:rPr altLang="en-US" dirty="0">
                <a:latin typeface="Arial" panose="020B0604020202020204" pitchFamily="34" charset="0"/>
              </a:rPr>
              <a:t> </a:t>
            </a:r>
            <a:r>
              <a:rPr altLang="en-US" dirty="0" err="1">
                <a:latin typeface="Arial" panose="020B0604020202020204" pitchFamily="34" charset="0"/>
              </a:rPr>
              <a:t>meeting</a:t>
            </a:r>
            <a:r>
              <a:rPr altLang="en-US" dirty="0">
                <a:latin typeface="Arial" panose="020B0604020202020204" pitchFamily="34" charset="0"/>
              </a:rPr>
              <a:t> in October 2016;</a:t>
            </a:r>
          </a:p>
          <a:p>
            <a:pPr eaLnBrk="1"/>
            <a:r>
              <a:rPr altLang="en-US" dirty="0" err="1">
                <a:latin typeface="Arial" panose="020B0604020202020204" pitchFamily="34" charset="0"/>
              </a:rPr>
              <a:t>Continuation</a:t>
            </a:r>
            <a:r>
              <a:rPr altLang="en-US" dirty="0">
                <a:latin typeface="Arial" panose="020B0604020202020204" pitchFamily="34" charset="0"/>
              </a:rPr>
              <a:t> of </a:t>
            </a:r>
            <a:r>
              <a:rPr altLang="en-US" dirty="0" err="1">
                <a:latin typeface="Arial" panose="020B0604020202020204" pitchFamily="34" charset="0"/>
              </a:rPr>
              <a:t>cooperation</a:t>
            </a:r>
            <a:r>
              <a:rPr altLang="en-US" dirty="0">
                <a:latin typeface="Arial" panose="020B0604020202020204" pitchFamily="34" charset="0"/>
              </a:rPr>
              <a:t> </a:t>
            </a:r>
            <a:r>
              <a:rPr altLang="en-US" dirty="0" err="1">
                <a:latin typeface="Arial" panose="020B0604020202020204" pitchFamily="34" charset="0"/>
              </a:rPr>
              <a:t>between</a:t>
            </a:r>
            <a:r>
              <a:rPr altLang="en-US" dirty="0">
                <a:latin typeface="Arial" panose="020B0604020202020204" pitchFamily="34" charset="0"/>
              </a:rPr>
              <a:t> CBSS and BSRUN in </a:t>
            </a:r>
            <a:r>
              <a:rPr altLang="en-US" dirty="0" err="1">
                <a:latin typeface="Arial" panose="020B0604020202020204" pitchFamily="34" charset="0"/>
              </a:rPr>
              <a:t>marketing</a:t>
            </a:r>
            <a:r>
              <a:rPr altLang="en-US" dirty="0">
                <a:latin typeface="Arial" panose="020B0604020202020204" pitchFamily="34" charset="0"/>
              </a:rPr>
              <a:t> Summer </a:t>
            </a:r>
            <a:r>
              <a:rPr altLang="en-US" dirty="0" err="1">
                <a:latin typeface="Arial" panose="020B0604020202020204" pitchFamily="34" charset="0"/>
              </a:rPr>
              <a:t>Universities</a:t>
            </a:r>
            <a:r>
              <a:rPr altLang="en-US" dirty="0">
                <a:latin typeface="Arial" panose="020B0604020202020204" pitchFamily="34" charset="0"/>
              </a:rPr>
              <a:t> in 2017</a:t>
            </a:r>
            <a:r>
              <a:rPr lang="fi-FI" altLang="en-US" dirty="0">
                <a:latin typeface="Arial" panose="020B0604020202020204" pitchFamily="34" charset="0"/>
              </a:rPr>
              <a:t>, </a:t>
            </a:r>
            <a:r>
              <a:rPr lang="fi-FI" altLang="en-US" dirty="0" err="1">
                <a:latin typeface="Arial" panose="020B0604020202020204" pitchFamily="34" charset="0"/>
              </a:rPr>
              <a:t>if</a:t>
            </a:r>
            <a:r>
              <a:rPr lang="fi-FI" altLang="en-US" dirty="0">
                <a:latin typeface="Arial" panose="020B0604020202020204" pitchFamily="34" charset="0"/>
              </a:rPr>
              <a:t> </a:t>
            </a:r>
            <a:r>
              <a:rPr lang="fi-FI" altLang="en-US" dirty="0" err="1">
                <a:latin typeface="Arial" panose="020B0604020202020204" pitchFamily="34" charset="0"/>
              </a:rPr>
              <a:t>appropriate</a:t>
            </a:r>
            <a:r>
              <a:rPr lang="fi-FI" altLang="en-US" dirty="0">
                <a:latin typeface="Arial" panose="020B0604020202020204" pitchFamily="34" charset="0"/>
              </a:rPr>
              <a:t>;</a:t>
            </a:r>
            <a:endParaRPr altLang="en-US" dirty="0">
              <a:latin typeface="Arial" panose="020B0604020202020204" pitchFamily="34" charset="0"/>
            </a:endParaRPr>
          </a:p>
          <a:p>
            <a:pPr eaLnBrk="1"/>
            <a:r>
              <a:rPr altLang="en-US" dirty="0">
                <a:latin typeface="Arial" panose="020B0604020202020204" pitchFamily="34" charset="0"/>
              </a:rPr>
              <a:t>CBSS in </a:t>
            </a:r>
            <a:r>
              <a:rPr altLang="en-US" dirty="0" err="1">
                <a:latin typeface="Arial" panose="020B0604020202020204" pitchFamily="34" charset="0"/>
              </a:rPr>
              <a:t>Education</a:t>
            </a:r>
            <a:r>
              <a:rPr altLang="en-US" dirty="0">
                <a:latin typeface="Arial" panose="020B0604020202020204" pitchFamily="34" charset="0"/>
              </a:rPr>
              <a:t> in </a:t>
            </a:r>
            <a:r>
              <a:rPr altLang="en-US" dirty="0" err="1">
                <a:latin typeface="Arial" panose="020B0604020202020204" pitchFamily="34" charset="0"/>
              </a:rPr>
              <a:t>the</a:t>
            </a:r>
            <a:r>
              <a:rPr altLang="en-US" dirty="0">
                <a:latin typeface="Arial" panose="020B0604020202020204" pitchFamily="34" charset="0"/>
              </a:rPr>
              <a:t> </a:t>
            </a:r>
            <a:r>
              <a:rPr altLang="en-US" dirty="0" err="1">
                <a:latin typeface="Arial" panose="020B0604020202020204" pitchFamily="34" charset="0"/>
              </a:rPr>
              <a:t>changing</a:t>
            </a:r>
            <a:r>
              <a:rPr altLang="en-US" dirty="0">
                <a:latin typeface="Arial" panose="020B0604020202020204" pitchFamily="34" charset="0"/>
              </a:rPr>
              <a:t> </a:t>
            </a:r>
            <a:r>
              <a:rPr altLang="en-US" dirty="0" err="1">
                <a:latin typeface="Arial" panose="020B0604020202020204" pitchFamily="34" charset="0"/>
              </a:rPr>
              <a:t>financial</a:t>
            </a:r>
            <a:r>
              <a:rPr altLang="en-US" dirty="0">
                <a:latin typeface="Arial" panose="020B0604020202020204" pitchFamily="34" charset="0"/>
              </a:rPr>
              <a:t> and </a:t>
            </a:r>
            <a:r>
              <a:rPr altLang="en-US" dirty="0" err="1">
                <a:latin typeface="Arial" panose="020B0604020202020204" pitchFamily="34" charset="0"/>
              </a:rPr>
              <a:t>political</a:t>
            </a:r>
            <a:r>
              <a:rPr altLang="en-US" dirty="0">
                <a:latin typeface="Arial" panose="020B0604020202020204" pitchFamily="34" charset="0"/>
              </a:rPr>
              <a:t> </a:t>
            </a:r>
            <a:r>
              <a:rPr altLang="en-US" dirty="0" err="1">
                <a:latin typeface="Arial" panose="020B0604020202020204" pitchFamily="34" charset="0"/>
              </a:rPr>
              <a:t>environment</a:t>
            </a:r>
            <a:r>
              <a:rPr altLang="en-US" dirty="0">
                <a:latin typeface="Arial" panose="020B0604020202020204" pitchFamily="34" charset="0"/>
              </a:rPr>
              <a:t>?</a:t>
            </a:r>
          </a:p>
          <a:p>
            <a:pPr eaLnBrk="1"/>
            <a:endParaRPr altLang="en-US" dirty="0">
              <a:latin typeface="Arial" panose="020B0604020202020204" pitchFamily="34" charset="0"/>
            </a:endParaRPr>
          </a:p>
        </p:txBody>
      </p:sp>
      <p:pic>
        <p:nvPicPr>
          <p:cNvPr id="1638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5" y="188913"/>
            <a:ext cx="1295400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8" descr="unecon_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88913"/>
            <a:ext cx="24955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2" descr="C:\Users\Yrin_AI\Downloads\wzuwlogo9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963" y="115888"/>
            <a:ext cx="738187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 txBox="1">
            <a:spLocks noGrp="1"/>
          </p:cNvSpPr>
          <p:nvPr>
            <p:ph type="title"/>
          </p:nvPr>
        </p:nvSpPr>
        <p:spPr>
          <a:xfrm>
            <a:off x="395288" y="332656"/>
            <a:ext cx="8302625" cy="2007319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333399"/>
                </a:solidFill>
                <a:latin typeface="Arial Black" panose="020B0A04020102020204" pitchFamily="34" charset="0"/>
              </a:rPr>
              <a:t>BALTIC SEA REGION</a:t>
            </a:r>
            <a:endParaRPr lang="ru-RU" altLang="en-US" b="1" dirty="0">
              <a:solidFill>
                <a:srgbClr val="333399"/>
              </a:solidFill>
              <a:latin typeface="Arial Black" panose="020B0A04020102020204" pitchFamily="34" charset="0"/>
            </a:endParaRPr>
          </a:p>
        </p:txBody>
      </p:sp>
      <p:sp>
        <p:nvSpPr>
          <p:cNvPr id="17411" name="Rectangle 3"/>
          <p:cNvSpPr txBox="1">
            <a:spLocks noGrp="1"/>
          </p:cNvSpPr>
          <p:nvPr>
            <p:ph idx="1"/>
          </p:nvPr>
        </p:nvSpPr>
        <p:spPr>
          <a:xfrm>
            <a:off x="251520" y="1772816"/>
            <a:ext cx="8681342" cy="4959924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The political situation in the region has affected membership (Lithuanian group action in BSRUN); 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BUP had 225 members, now 62</a:t>
            </a:r>
            <a:r>
              <a:rPr altLang="en-US" dirty="0">
                <a:latin typeface="Arial" panose="020B0604020202020204" pitchFamily="34" charset="0"/>
              </a:rPr>
              <a:t> (+154);</a:t>
            </a:r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We cannot change geography;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The Baltic Sea unites us, but we decide whether to use it or not for better or worse;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Stronger together for </a:t>
            </a:r>
            <a:r>
              <a:rPr altLang="en-US" dirty="0" err="1">
                <a:latin typeface="Arial" panose="020B0604020202020204" pitchFamily="34" charset="0"/>
              </a:rPr>
              <a:t>strategy</a:t>
            </a:r>
            <a:r>
              <a:rPr altLang="en-US" dirty="0">
                <a:latin typeface="Arial" panose="020B0604020202020204" pitchFamily="34" charset="0"/>
              </a:rPr>
              <a:t> </a:t>
            </a:r>
            <a:r>
              <a:rPr lang="en-US" altLang="en-US" dirty="0">
                <a:latin typeface="Arial" panose="020B0604020202020204" pitchFamily="34" charset="0"/>
              </a:rPr>
              <a:t>and practice;</a:t>
            </a:r>
          </a:p>
          <a:p>
            <a:pPr eaLnBrk="1" hangingPunct="1"/>
            <a:r>
              <a:rPr lang="fi" altLang="en-US" dirty="0">
                <a:latin typeface="Arial" panose="020B0604020202020204" pitchFamily="34" charset="0"/>
              </a:rPr>
              <a:t>Commitment to open</a:t>
            </a:r>
            <a:r>
              <a:rPr lang="en-US" altLang="en-US" dirty="0">
                <a:latin typeface="Arial" panose="020B0604020202020204" pitchFamily="34" charset="0"/>
              </a:rPr>
              <a:t> discussion channels </a:t>
            </a:r>
            <a:endParaRPr lang="ru-RU" altLang="en-US" dirty="0">
              <a:latin typeface="Arial" panose="020B0604020202020204" pitchFamily="34" charset="0"/>
            </a:endParaRPr>
          </a:p>
        </p:txBody>
      </p:sp>
      <p:pic>
        <p:nvPicPr>
          <p:cNvPr id="1741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88913"/>
            <a:ext cx="1295400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8" descr="unecon_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88913"/>
            <a:ext cx="24955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2" descr="C:\Users\Yrin_AI\Downloads\wzuwlogo9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963" y="115888"/>
            <a:ext cx="738187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 txBox="1">
            <a:spLocks noGrp="1"/>
          </p:cNvSpPr>
          <p:nvPr>
            <p:ph type="title"/>
          </p:nvPr>
        </p:nvSpPr>
        <p:spPr>
          <a:xfrm>
            <a:off x="539750" y="27082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333399"/>
                </a:solidFill>
                <a:latin typeface="Arial Black" panose="020B0A04020102020204" pitchFamily="34" charset="0"/>
              </a:rPr>
              <a:t>THANK YOU!</a:t>
            </a:r>
            <a:endParaRPr lang="ru-RU" altLang="en-US" b="1">
              <a:solidFill>
                <a:srgbClr val="333399"/>
              </a:solidFill>
              <a:latin typeface="Arial Black" panose="020B0A04020102020204" pitchFamily="34" charset="0"/>
            </a:endParaRPr>
          </a:p>
        </p:txBody>
      </p:sp>
      <p:pic>
        <p:nvPicPr>
          <p:cNvPr id="1843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88913"/>
            <a:ext cx="1295400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9" descr="unecon_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88913"/>
            <a:ext cx="24955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2" descr="C:\Users\Yrin_AI\Downloads\wzuwlogo9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15888"/>
            <a:ext cx="738187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Grp="1"/>
          </p:cNvSpPr>
          <p:nvPr>
            <p:ph type="title"/>
          </p:nvPr>
        </p:nvSpPr>
        <p:spPr>
          <a:xfrm>
            <a:off x="539750" y="11255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333399"/>
                </a:solidFill>
                <a:latin typeface="Arial Black" panose="020B0A04020102020204" pitchFamily="34" charset="0"/>
              </a:rPr>
              <a:t>www.bsrun.org</a:t>
            </a:r>
            <a:endParaRPr lang="ru-RU" altLang="en-US">
              <a:solidFill>
                <a:srgbClr val="333399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Grp="1"/>
          </p:cNvSpPr>
          <p:nvPr>
            <p:ph type="body" idx="1"/>
          </p:nvPr>
        </p:nvSpPr>
        <p:spPr>
          <a:xfrm>
            <a:off x="742950" y="2349500"/>
            <a:ext cx="4621213" cy="4392613"/>
          </a:xfrm>
        </p:spPr>
        <p:txBody>
          <a:bodyPr/>
          <a:lstStyle/>
          <a:p>
            <a:pPr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defRPr/>
            </a:pPr>
            <a:r>
              <a:rPr lang="en-US" sz="1900"/>
              <a:t>Established in 2000 with 16 universities in Estonia, Finland, Latvia, Lithuania, Poland and Russia;</a:t>
            </a:r>
          </a:p>
          <a:p>
            <a:pPr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defRPr/>
            </a:pPr>
            <a:r>
              <a:rPr lang="en-US" sz="1900"/>
              <a:t>Currently about 30 institutions in Belarus, Estonia, Finland, Germany,</a:t>
            </a:r>
          </a:p>
          <a:p>
            <a:pPr marL="0" indent="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Tx/>
              <a:buNone/>
              <a:defRPr/>
            </a:pPr>
            <a:r>
              <a:rPr lang="en-US" sz="1900"/>
              <a:t>     Latvia, Lithuania, Poland and Russia</a:t>
            </a:r>
          </a:p>
          <a:p>
            <a:pPr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defRPr/>
            </a:pPr>
            <a:r>
              <a:rPr lang="en-US" sz="1900"/>
              <a:t>Coordinators:</a:t>
            </a:r>
          </a:p>
          <a:p>
            <a:pPr marL="0" indent="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Tx/>
              <a:buNone/>
              <a:defRPr/>
            </a:pPr>
            <a:r>
              <a:rPr lang="en-US" sz="1700"/>
              <a:t>        - University of Turku 2000-30.6.2010,   </a:t>
            </a:r>
          </a:p>
          <a:p>
            <a:pPr marL="0" indent="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Tx/>
              <a:buNone/>
              <a:defRPr/>
            </a:pPr>
            <a:r>
              <a:rPr lang="en-US" sz="1700"/>
              <a:t>        - University of Latvia 1.7.2010-2013,</a:t>
            </a:r>
          </a:p>
          <a:p>
            <a:pPr marL="0" indent="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Tx/>
              <a:buNone/>
              <a:defRPr/>
            </a:pPr>
            <a:r>
              <a:rPr lang="en-US" sz="1700"/>
              <a:t>        - UWM and UNECON 2014-16,</a:t>
            </a:r>
          </a:p>
          <a:p>
            <a:pPr marL="0" indent="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Tx/>
              <a:buNone/>
              <a:defRPr/>
            </a:pPr>
            <a:r>
              <a:rPr lang="en-US" sz="1700"/>
              <a:t>       -  UW and UNECON 2017-19.</a:t>
            </a:r>
          </a:p>
          <a:p>
            <a:pPr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defRPr/>
            </a:pPr>
            <a:r>
              <a:rPr lang="en-US" sz="1700"/>
              <a:t>The importance of having two secretariats: EU (legal representative) and Russia for better services for the members and internal communication and finances</a:t>
            </a:r>
          </a:p>
          <a:p>
            <a:pPr marL="0" indent="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Tx/>
              <a:buNone/>
              <a:defRPr/>
            </a:pPr>
            <a:endParaRPr lang="en-US" sz="1600"/>
          </a:p>
          <a:p>
            <a:pPr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defRPr/>
            </a:pPr>
            <a:endParaRPr lang="en-US" sz="1700"/>
          </a:p>
          <a:p>
            <a:pPr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defRPr/>
            </a:pPr>
            <a:endParaRPr lang="en-US" sz="1700"/>
          </a:p>
          <a:p>
            <a:pPr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defRPr/>
            </a:pPr>
            <a:endParaRPr lang="en-US" sz="1700"/>
          </a:p>
          <a:p>
            <a:pPr marL="0" indent="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Tx/>
              <a:buNone/>
              <a:defRPr/>
            </a:pPr>
            <a:endParaRPr lang="en-US" sz="1700"/>
          </a:p>
          <a:p>
            <a:pPr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defRPr/>
            </a:pPr>
            <a:endParaRPr lang="en-US" sz="1700"/>
          </a:p>
          <a:p>
            <a:pPr marL="457200" lvl="1" indent="0" eaLnBrk="1" fontAlgn="auto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endParaRPr lang="en-US" sz="1700"/>
          </a:p>
          <a:p>
            <a:pPr marL="457200" lvl="1" indent="0" eaLnBrk="1" fontAlgn="auto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700"/>
              <a:t>                      </a:t>
            </a:r>
          </a:p>
          <a:p>
            <a:pPr marL="457200" lvl="1" indent="0" eaLnBrk="1" fontAlgn="auto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endParaRPr lang="ru-RU" sz="1900"/>
          </a:p>
        </p:txBody>
      </p:sp>
      <p:pic>
        <p:nvPicPr>
          <p:cNvPr id="307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2250"/>
            <a:ext cx="129540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9" descr="450px-Bengtskar_lighthouse"/>
          <p:cNvPicPr>
            <a:picLocks noGrp="1" noChangeAspect="1"/>
          </p:cNvPicPr>
          <p:nvPr>
            <p:ph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64163" y="2349500"/>
            <a:ext cx="3071812" cy="4095750"/>
          </a:xfrm>
        </p:spPr>
      </p:pic>
      <p:pic>
        <p:nvPicPr>
          <p:cNvPr id="3078" name="Picture 11" descr="unecon_logo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75" y="227013"/>
            <a:ext cx="24955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2" descr="C:\Users\Yrin_AI\Downloads\wzuwlogo90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115888"/>
            <a:ext cx="738187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 txBox="1">
            <a:spLocks noGrp="1"/>
          </p:cNvSpPr>
          <p:nvPr>
            <p:ph type="title"/>
          </p:nvPr>
        </p:nvSpPr>
        <p:spPr>
          <a:xfrm>
            <a:off x="468313" y="11969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333399"/>
                </a:solidFill>
                <a:latin typeface="Arial Black" panose="020B0A04020102020204" pitchFamily="34" charset="0"/>
              </a:rPr>
              <a:t>MEMBERS</a:t>
            </a:r>
            <a:endParaRPr lang="ru-RU" altLang="en-US" b="1">
              <a:solidFill>
                <a:srgbClr val="333399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457200" y="2349500"/>
            <a:ext cx="8229600" cy="4103688"/>
          </a:xfrm>
        </p:spPr>
        <p:txBody>
          <a:bodyPr/>
          <a:lstStyle/>
          <a:p>
            <a:pPr eaLnBrk="1" fontAlgn="auto" hangingPunct="1">
              <a:spcBef>
                <a:spcPts val="700"/>
              </a:spcBef>
              <a:spcAft>
                <a:spcPts val="0"/>
              </a:spcAft>
              <a:defRPr/>
            </a:pPr>
            <a:r>
              <a:rPr sz="2800" dirty="0" err="1"/>
              <a:t>Institutions</a:t>
            </a:r>
            <a:r>
              <a:rPr lang="en-US" sz="2800" dirty="0"/>
              <a:t> primarily from the Baltic Sea region </a:t>
            </a:r>
          </a:p>
          <a:p>
            <a:pPr marL="0" indent="0" eaLnBrk="1" fontAlgn="auto" hangingPunct="1">
              <a:spcBef>
                <a:spcPts val="700"/>
              </a:spcBef>
              <a:spcAft>
                <a:spcPts val="0"/>
              </a:spcAft>
              <a:buFontTx/>
              <a:buNone/>
              <a:defRPr/>
            </a:pPr>
            <a:r>
              <a:rPr lang="en-US" sz="2800" dirty="0"/>
              <a:t>    drainage area;</a:t>
            </a:r>
          </a:p>
          <a:p>
            <a:pPr eaLnBrk="1" fontAlgn="auto" hangingPunct="1">
              <a:spcBef>
                <a:spcPts val="700"/>
              </a:spcBef>
              <a:spcAft>
                <a:spcPts val="0"/>
              </a:spcAft>
              <a:defRPr/>
            </a:pPr>
            <a:r>
              <a:rPr sz="2800" dirty="0" err="1"/>
              <a:t>Universities</a:t>
            </a:r>
            <a:r>
              <a:rPr sz="2800" dirty="0"/>
              <a:t> and </a:t>
            </a:r>
            <a:r>
              <a:rPr sz="2800" dirty="0" err="1"/>
              <a:t>universities</a:t>
            </a:r>
            <a:r>
              <a:rPr sz="2800" dirty="0"/>
              <a:t> of </a:t>
            </a:r>
            <a:r>
              <a:rPr sz="2800" dirty="0" err="1"/>
              <a:t>applied</a:t>
            </a:r>
            <a:r>
              <a:rPr sz="2800" dirty="0"/>
              <a:t> </a:t>
            </a:r>
            <a:r>
              <a:rPr sz="2800" dirty="0" err="1"/>
              <a:t>sciences</a:t>
            </a:r>
            <a:endParaRPr lang="en-US" sz="2800" dirty="0"/>
          </a:p>
          <a:p>
            <a:pPr eaLnBrk="1" fontAlgn="auto" hangingPunct="1">
              <a:spcBef>
                <a:spcPts val="700"/>
              </a:spcBef>
              <a:spcAft>
                <a:spcPts val="0"/>
              </a:spcAft>
              <a:defRPr/>
            </a:pPr>
            <a:r>
              <a:rPr lang="en-US" sz="2800" dirty="0"/>
              <a:t>Based on agreement between members</a:t>
            </a:r>
            <a:r>
              <a:rPr lang="ru-RU" sz="2800" dirty="0"/>
              <a:t>;</a:t>
            </a:r>
          </a:p>
          <a:p>
            <a:pPr eaLnBrk="1" fontAlgn="auto" hangingPunct="1">
              <a:spcBef>
                <a:spcPts val="700"/>
              </a:spcBef>
              <a:spcAft>
                <a:spcPts val="0"/>
              </a:spcAft>
              <a:defRPr/>
            </a:pPr>
            <a:r>
              <a:rPr sz="2800" dirty="0" err="1"/>
              <a:t>Associate</a:t>
            </a:r>
            <a:r>
              <a:rPr sz="2800" dirty="0"/>
              <a:t> </a:t>
            </a:r>
            <a:r>
              <a:rPr sz="2800" dirty="0" err="1"/>
              <a:t>membership</a:t>
            </a:r>
            <a:r>
              <a:rPr sz="2800" dirty="0"/>
              <a:t> for </a:t>
            </a:r>
            <a:r>
              <a:rPr sz="2800" dirty="0" err="1"/>
              <a:t>networks</a:t>
            </a:r>
            <a:r>
              <a:rPr sz="2800" dirty="0"/>
              <a:t> </a:t>
            </a:r>
            <a:r>
              <a:rPr sz="2800" dirty="0" err="1"/>
              <a:t>etc</a:t>
            </a:r>
            <a:r>
              <a:rPr lang="en-US" sz="2800" dirty="0"/>
              <a:t>.</a:t>
            </a:r>
          </a:p>
          <a:p>
            <a:pPr eaLnBrk="1" fontAlgn="auto" hangingPunct="1">
              <a:spcBef>
                <a:spcPts val="700"/>
              </a:spcBef>
              <a:spcAft>
                <a:spcPts val="0"/>
              </a:spcAft>
              <a:defRPr/>
            </a:pPr>
            <a:r>
              <a:rPr lang="en-US" sz="2800" dirty="0"/>
              <a:t>Commitment to the cause of cooperation with </a:t>
            </a:r>
            <a:r>
              <a:rPr lang="en-US" sz="2800" dirty="0" err="1"/>
              <a:t>neighbours</a:t>
            </a:r>
            <a:endParaRPr lang="en-US" sz="2800" dirty="0"/>
          </a:p>
          <a:p>
            <a:pPr marL="0" indent="0" eaLnBrk="1" fontAlgn="auto" hangingPunct="1">
              <a:spcBef>
                <a:spcPts val="700"/>
              </a:spcBef>
              <a:spcAft>
                <a:spcPts val="0"/>
              </a:spcAft>
              <a:buFontTx/>
              <a:buNone/>
              <a:defRPr/>
            </a:pPr>
            <a:endParaRPr lang="en-US" sz="2800" dirty="0"/>
          </a:p>
          <a:p>
            <a:pPr eaLnBrk="1" fontAlgn="auto" hangingPunct="1">
              <a:spcBef>
                <a:spcPts val="70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pic>
        <p:nvPicPr>
          <p:cNvPr id="410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2250"/>
            <a:ext cx="129540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8" descr="unecon_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75" y="227013"/>
            <a:ext cx="24955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2" descr="C:\Users\Yrin_AI\Downloads\wzuwlogo9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115888"/>
            <a:ext cx="738187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 txBox="1">
            <a:spLocks noGrp="1"/>
          </p:cNvSpPr>
          <p:nvPr>
            <p:ph type="title"/>
          </p:nvPr>
        </p:nvSpPr>
        <p:spPr>
          <a:xfrm>
            <a:off x="468313" y="11969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333399"/>
                </a:solidFill>
                <a:latin typeface="Arial Black" panose="020B0A04020102020204" pitchFamily="34" charset="0"/>
              </a:rPr>
              <a:t>OBJECTIVES</a:t>
            </a:r>
            <a:endParaRPr lang="ru-RU" altLang="en-US" b="1">
              <a:solidFill>
                <a:srgbClr val="333399"/>
              </a:solidFill>
              <a:latin typeface="Arial Black" panose="020B0A04020102020204" pitchFamily="34" charset="0"/>
            </a:endParaRPr>
          </a:p>
        </p:txBody>
      </p:sp>
      <p:sp>
        <p:nvSpPr>
          <p:cNvPr id="5123" name="Rectangle 3"/>
          <p:cNvSpPr txBox="1">
            <a:spLocks noGrp="1"/>
          </p:cNvSpPr>
          <p:nvPr>
            <p:ph idx="1"/>
          </p:nvPr>
        </p:nvSpPr>
        <p:spPr>
          <a:xfrm>
            <a:off x="611560" y="2564904"/>
            <a:ext cx="8076828" cy="3418384"/>
          </a:xfrm>
        </p:spPr>
        <p:txBody>
          <a:bodyPr/>
          <a:lstStyle/>
          <a:p>
            <a:pPr eaLnBrk="1" hangingPunct="1">
              <a:spcBef>
                <a:spcPts val="700"/>
              </a:spcBef>
            </a:pPr>
            <a:r>
              <a:rPr lang="en-US" altLang="en-US" sz="2800" dirty="0">
                <a:latin typeface="Arial" panose="020B0604020202020204" pitchFamily="34" charset="0"/>
              </a:rPr>
              <a:t>Strengthening collaboration in University Governance, Management and Administration; </a:t>
            </a:r>
          </a:p>
          <a:p>
            <a:pPr eaLnBrk="1" hangingPunct="1">
              <a:spcBef>
                <a:spcPts val="700"/>
              </a:spcBef>
            </a:pPr>
            <a:r>
              <a:rPr lang="en-US" altLang="en-US" sz="2800" dirty="0">
                <a:latin typeface="Arial" panose="020B0604020202020204" pitchFamily="34" charset="0"/>
              </a:rPr>
              <a:t>Developing a platform for new ideas, projects and activities; </a:t>
            </a:r>
          </a:p>
          <a:p>
            <a:pPr eaLnBrk="1" hangingPunct="1">
              <a:spcBef>
                <a:spcPts val="700"/>
              </a:spcBef>
            </a:pPr>
            <a:r>
              <a:rPr lang="en-US" altLang="en-US" sz="2800" dirty="0">
                <a:latin typeface="Arial" panose="020B0604020202020204" pitchFamily="34" charset="0"/>
              </a:rPr>
              <a:t>Facilitating and promoting contacts and exchanges of information and experience; </a:t>
            </a:r>
          </a:p>
          <a:p>
            <a:pPr eaLnBrk="1" hangingPunct="1">
              <a:spcBef>
                <a:spcPts val="700"/>
              </a:spcBef>
            </a:pPr>
            <a:r>
              <a:rPr lang="en-US" altLang="en-US" sz="2800" dirty="0">
                <a:latin typeface="Arial" panose="020B0604020202020204" pitchFamily="34" charset="0"/>
              </a:rPr>
              <a:t>Enhancing cooperation with the networks and associations agreed upon separately </a:t>
            </a:r>
            <a:endParaRPr lang="ru-RU" altLang="en-US" sz="2800" dirty="0">
              <a:latin typeface="Arial" panose="020B0604020202020204" pitchFamily="34" charset="0"/>
            </a:endParaRPr>
          </a:p>
        </p:txBody>
      </p:sp>
      <p:pic>
        <p:nvPicPr>
          <p:cNvPr id="512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2250"/>
            <a:ext cx="129540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8" descr="unecon_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75" y="227013"/>
            <a:ext cx="24955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2" descr="C:\Users\Yrin_AI\Downloads\wzuwlogo9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115888"/>
            <a:ext cx="738187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 txBox="1">
            <a:spLocks noGrp="1"/>
          </p:cNvSpPr>
          <p:nvPr>
            <p:ph type="title"/>
          </p:nvPr>
        </p:nvSpPr>
        <p:spPr>
          <a:xfrm>
            <a:off x="468313" y="11969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333399"/>
                </a:solidFill>
                <a:latin typeface="Arial Black" panose="020B0A04020102020204" pitchFamily="34" charset="0"/>
              </a:rPr>
              <a:t>PARTNERS</a:t>
            </a:r>
            <a:endParaRPr lang="ru-RU" altLang="en-US" b="1">
              <a:solidFill>
                <a:srgbClr val="333399"/>
              </a:solidFill>
              <a:latin typeface="Arial Black" panose="020B0A04020102020204" pitchFamily="34" charset="0"/>
            </a:endParaRPr>
          </a:p>
        </p:txBody>
      </p:sp>
      <p:sp>
        <p:nvSpPr>
          <p:cNvPr id="6147" name="Rectangle 3"/>
          <p:cNvSpPr txBox="1">
            <a:spLocks noGrp="1"/>
          </p:cNvSpPr>
          <p:nvPr>
            <p:ph idx="1"/>
          </p:nvPr>
        </p:nvSpPr>
        <p:spPr>
          <a:xfrm>
            <a:off x="457200" y="5229225"/>
            <a:ext cx="8229600" cy="1368425"/>
          </a:xfrm>
        </p:spPr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en-US" altLang="en-US" sz="1800">
                <a:latin typeface="Arial" panose="020B0604020202020204" pitchFamily="34" charset="0"/>
              </a:rPr>
              <a:t>NUAS, EAIR, ESMU, NDI, BUP, BUN and</a:t>
            </a:r>
            <a:r>
              <a:rPr lang="ru-RU" altLang="en-US" sz="1800">
                <a:latin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</a:rPr>
              <a:t>UArctic (University of the Arctic);</a:t>
            </a:r>
          </a:p>
          <a:p>
            <a:pPr eaLnBrk="1" hangingPunct="1">
              <a:spcBef>
                <a:spcPts val="400"/>
              </a:spcBef>
            </a:pPr>
            <a:r>
              <a:rPr lang="en-US" altLang="en-US" sz="1800">
                <a:latin typeface="Arial" panose="020B0604020202020204" pitchFamily="34" charset="0"/>
              </a:rPr>
              <a:t>Strategic partner of CBSS (Council of</a:t>
            </a:r>
            <a:r>
              <a:rPr lang="ru-RU" altLang="en-US" sz="1800">
                <a:latin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</a:rPr>
              <a:t>the Baltic Sea States);</a:t>
            </a:r>
          </a:p>
          <a:p>
            <a:pPr eaLnBrk="1" hangingPunct="1">
              <a:spcBef>
                <a:spcPts val="400"/>
              </a:spcBef>
            </a:pPr>
            <a:r>
              <a:rPr lang="en-US" altLang="en-US" sz="1800">
                <a:latin typeface="Arial" panose="020B0604020202020204" pitchFamily="34" charset="0"/>
              </a:rPr>
              <a:t>Observer at BSPC (Baltic Sea</a:t>
            </a:r>
            <a:r>
              <a:rPr lang="ru-RU" altLang="en-US" sz="1800">
                <a:latin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</a:rPr>
              <a:t>Parliamentary Conference);</a:t>
            </a:r>
            <a:endParaRPr lang="ru-RU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ts val="400"/>
              </a:spcBef>
            </a:pPr>
            <a:r>
              <a:rPr lang="en-US" altLang="en-US" sz="1800">
                <a:latin typeface="Arial" panose="020B0604020202020204" pitchFamily="34" charset="0"/>
              </a:rPr>
              <a:t>Member of EUSBSR HA Neighbours Coordination Group.</a:t>
            </a:r>
            <a:r>
              <a:rPr lang="ru-RU" altLang="en-US" sz="1800">
                <a:latin typeface="Arial" panose="020B0604020202020204" pitchFamily="34" charset="0"/>
              </a:rPr>
              <a:t/>
            </a:r>
            <a:br>
              <a:rPr lang="ru-RU" altLang="en-US" sz="1800">
                <a:latin typeface="Arial" panose="020B0604020202020204" pitchFamily="34" charset="0"/>
              </a:rPr>
            </a:br>
            <a:endParaRPr lang="ru-RU" altLang="en-US" sz="1800">
              <a:latin typeface="Arial" panose="020B0604020202020204" pitchFamily="34" charset="0"/>
            </a:endParaRPr>
          </a:p>
        </p:txBody>
      </p:sp>
      <p:pic>
        <p:nvPicPr>
          <p:cNvPr id="614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2250"/>
            <a:ext cx="129540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7" descr="EAIR_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2278063"/>
            <a:ext cx="1208088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8" descr="CBSS-LOGO-OFFICIAL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205038"/>
            <a:ext cx="1350963" cy="135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9" descr="a_dfe47e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038" y="2276475"/>
            <a:ext cx="1296987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0" descr="BSPC_Thumbnail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5" y="3836988"/>
            <a:ext cx="22860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1" descr="northern dimension institut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863" y="3836988"/>
            <a:ext cx="1719262" cy="117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12" descr="ESMU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349500"/>
            <a:ext cx="1439863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13" descr="UArctic_logo_horizontal_web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3908425"/>
            <a:ext cx="216058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14" descr="Sidhuvud_var_ny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8" y="2349500"/>
            <a:ext cx="17716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16" descr="unecon_logo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75" y="227013"/>
            <a:ext cx="24955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2" descr="C:\Users\Yrin_AI\Downloads\wzuwlogo90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115888"/>
            <a:ext cx="738187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9" descr="logo_rgb_small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484313"/>
            <a:ext cx="3095625" cy="263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2"/>
          <p:cNvSpPr txBox="1">
            <a:spLocks noGrp="1"/>
          </p:cNvSpPr>
          <p:nvPr>
            <p:ph type="title"/>
          </p:nvPr>
        </p:nvSpPr>
        <p:spPr>
          <a:xfrm>
            <a:off x="468313" y="11969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333399"/>
                </a:solidFill>
                <a:latin typeface="Arial Black" panose="020B0A04020102020204" pitchFamily="34" charset="0"/>
              </a:rPr>
              <a:t>PARTNERS</a:t>
            </a:r>
            <a:endParaRPr lang="ru-RU" altLang="en-US" b="1">
              <a:solidFill>
                <a:srgbClr val="333399"/>
              </a:solidFill>
              <a:latin typeface="Arial Black" panose="020B0A04020102020204" pitchFamily="34" charset="0"/>
            </a:endParaRPr>
          </a:p>
        </p:txBody>
      </p:sp>
      <p:sp>
        <p:nvSpPr>
          <p:cNvPr id="7172" name="Rectangle 3"/>
          <p:cNvSpPr txBox="1">
            <a:spLocks noGrp="1"/>
          </p:cNvSpPr>
          <p:nvPr>
            <p:ph idx="1"/>
          </p:nvPr>
        </p:nvSpPr>
        <p:spPr>
          <a:xfrm>
            <a:off x="468313" y="4927600"/>
            <a:ext cx="8218487" cy="1670050"/>
          </a:xfrm>
        </p:spPr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en-US" altLang="en-US" sz="1800">
                <a:latin typeface="Arial" panose="020B0604020202020204" pitchFamily="34" charset="0"/>
              </a:rPr>
              <a:t>Associate member of Triple I, Aurora,</a:t>
            </a:r>
            <a:r>
              <a:rPr lang="ru-RU" altLang="en-US" sz="1800">
                <a:latin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</a:rPr>
              <a:t>BMU-MID, MID (EMA2) ;</a:t>
            </a:r>
          </a:p>
          <a:p>
            <a:pPr eaLnBrk="1" hangingPunct="1">
              <a:spcBef>
                <a:spcPts val="400"/>
              </a:spcBef>
            </a:pPr>
            <a:r>
              <a:rPr lang="en-US" altLang="en-US" sz="1800">
                <a:latin typeface="Arial" panose="020B0604020202020204" pitchFamily="34" charset="0"/>
              </a:rPr>
              <a:t>Associate member of BSN (Baltic Science Network) (Interreg Baltic Sea);</a:t>
            </a:r>
          </a:p>
          <a:p>
            <a:pPr eaLnBrk="1" hangingPunct="1">
              <a:spcBef>
                <a:spcPts val="400"/>
              </a:spcBef>
            </a:pPr>
            <a:r>
              <a:rPr lang="en-US" altLang="en-US" sz="1800">
                <a:latin typeface="Arial" panose="020B0604020202020204" pitchFamily="34" charset="0"/>
              </a:rPr>
              <a:t>Marketing Baltic TRAM;</a:t>
            </a:r>
          </a:p>
          <a:p>
            <a:pPr eaLnBrk="1" hangingPunct="1">
              <a:spcBef>
                <a:spcPts val="400"/>
              </a:spcBef>
            </a:pPr>
            <a:r>
              <a:rPr lang="en-US" altLang="en-US" sz="1800">
                <a:latin typeface="Arial" panose="020B0604020202020204" pitchFamily="34" charset="0"/>
              </a:rPr>
              <a:t>FOSTERC Erasmus+ for Belarus</a:t>
            </a:r>
          </a:p>
          <a:p>
            <a:pPr eaLnBrk="1" hangingPunct="1">
              <a:spcBef>
                <a:spcPts val="400"/>
              </a:spcBef>
            </a:pPr>
            <a:r>
              <a:rPr lang="en-US" altLang="en-US" sz="1800">
                <a:latin typeface="Arial" panose="020B0604020202020204" pitchFamily="34" charset="0"/>
              </a:rPr>
              <a:t>EU-Drivers and MODERN</a:t>
            </a:r>
            <a:r>
              <a:rPr lang="ru-RU" altLang="en-US" sz="1800">
                <a:latin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</a:rPr>
              <a:t>(ESMU);  </a:t>
            </a:r>
          </a:p>
          <a:p>
            <a:pPr eaLnBrk="1" hangingPunct="1">
              <a:spcBef>
                <a:spcPts val="400"/>
              </a:spcBef>
            </a:pPr>
            <a:endParaRPr lang="ru-RU" altLang="en-US" sz="1800">
              <a:latin typeface="Arial" panose="020B0604020202020204" pitchFamily="34" charset="0"/>
            </a:endParaRPr>
          </a:p>
        </p:txBody>
      </p:sp>
      <p:pic>
        <p:nvPicPr>
          <p:cNvPr id="7173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2250"/>
            <a:ext cx="129540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5" descr="Aurora_Logo_colour_web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3500438"/>
            <a:ext cx="2159000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6" descr="bmu-mid-logo_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3644900"/>
            <a:ext cx="1360488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7" descr="ECW-logo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75" y="3605213"/>
            <a:ext cx="1441450" cy="128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18" descr="logo_moder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349500"/>
            <a:ext cx="26670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3" descr="unecon_logo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75" y="227013"/>
            <a:ext cx="24955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2" descr="C:\Users\Yrin_AI\Downloads\wzuwlogo90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115888"/>
            <a:ext cx="738187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 txBox="1">
            <a:spLocks noGrp="1"/>
          </p:cNvSpPr>
          <p:nvPr>
            <p:ph type="title"/>
          </p:nvPr>
        </p:nvSpPr>
        <p:spPr>
          <a:xfrm>
            <a:off x="468313" y="11969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333399"/>
                </a:solidFill>
                <a:latin typeface="Arial Black" panose="020B0A04020102020204" pitchFamily="34" charset="0"/>
              </a:rPr>
              <a:t>FRAMEWORK</a:t>
            </a:r>
            <a:endParaRPr lang="ru-RU" altLang="en-US" b="1">
              <a:solidFill>
                <a:srgbClr val="333399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457200" y="2349500"/>
            <a:ext cx="8229600" cy="4103688"/>
          </a:xfrm>
        </p:spPr>
        <p:txBody>
          <a:bodyPr/>
          <a:lstStyle/>
          <a:p>
            <a:pPr eaLnBrk="1" fontAlgn="auto" hangingPunct="1">
              <a:spcBef>
                <a:spcPts val="700"/>
              </a:spcBef>
              <a:spcAft>
                <a:spcPts val="0"/>
              </a:spcAft>
              <a:defRPr/>
            </a:pPr>
            <a:r>
              <a:rPr lang="en-US" sz="2800"/>
              <a:t>Is cross-border university cooperation </a:t>
            </a:r>
            <a:r>
              <a:rPr sz="2800"/>
              <a:t>with</a:t>
            </a:r>
            <a:r>
              <a:rPr lang="en-US" sz="2800"/>
              <a:t>in the Baltic Sea region important?</a:t>
            </a:r>
          </a:p>
          <a:p>
            <a:pPr eaLnBrk="1" fontAlgn="auto" hangingPunct="1">
              <a:spcBef>
                <a:spcPts val="700"/>
              </a:spcBef>
              <a:spcAft>
                <a:spcPts val="0"/>
              </a:spcAft>
              <a:defRPr/>
            </a:pPr>
            <a:r>
              <a:rPr lang="en-US" sz="2800"/>
              <a:t>Enthusiasm of the 1990's; </a:t>
            </a:r>
          </a:p>
          <a:p>
            <a:pPr eaLnBrk="1" fontAlgn="auto" hangingPunct="1">
              <a:spcBef>
                <a:spcPts val="700"/>
              </a:spcBef>
              <a:spcAft>
                <a:spcPts val="0"/>
              </a:spcAft>
              <a:defRPr/>
            </a:pPr>
            <a:r>
              <a:rPr lang="en-US" sz="2800"/>
              <a:t>Globalisation/Europeanisation of higher education</a:t>
            </a:r>
            <a:r>
              <a:rPr sz="2800"/>
              <a:t> and the enlargement of the EU;</a:t>
            </a:r>
            <a:r>
              <a:rPr lang="en-US" sz="2800"/>
              <a:t> </a:t>
            </a:r>
            <a:endParaRPr sz="2800"/>
          </a:p>
          <a:p>
            <a:pPr eaLnBrk="1" fontAlgn="auto" hangingPunct="1">
              <a:spcBef>
                <a:spcPts val="700"/>
              </a:spcBef>
              <a:spcAft>
                <a:spcPts val="0"/>
              </a:spcAft>
              <a:defRPr/>
            </a:pPr>
            <a:r>
              <a:rPr sz="2800"/>
              <a:t>Demise of CBUR in early 2000s;</a:t>
            </a:r>
          </a:p>
          <a:p>
            <a:pPr eaLnBrk="1" fontAlgn="auto" hangingPunct="1">
              <a:spcBef>
                <a:spcPts val="700"/>
              </a:spcBef>
              <a:spcAft>
                <a:spcPts val="0"/>
              </a:spcAft>
              <a:defRPr/>
            </a:pPr>
            <a:r>
              <a:rPr sz="2800"/>
              <a:t>BUP and BSRUN still active;</a:t>
            </a:r>
          </a:p>
          <a:p>
            <a:pPr eaLnBrk="1" fontAlgn="auto" hangingPunct="1">
              <a:spcBef>
                <a:spcPts val="700"/>
              </a:spcBef>
              <a:spcAft>
                <a:spcPts val="0"/>
              </a:spcAft>
              <a:defRPr/>
            </a:pPr>
            <a:r>
              <a:rPr lang="en-GB" sz="2800"/>
              <a:t>O</a:t>
            </a:r>
            <a:r>
              <a:rPr sz="2800"/>
              <a:t>perating environment has changed</a:t>
            </a:r>
          </a:p>
          <a:p>
            <a:pPr eaLnBrk="1" fontAlgn="auto" hangingPunct="1">
              <a:spcBef>
                <a:spcPts val="700"/>
              </a:spcBef>
              <a:spcAft>
                <a:spcPts val="0"/>
              </a:spcAft>
              <a:defRPr/>
            </a:pPr>
            <a:endParaRPr lang="en-US" sz="2800"/>
          </a:p>
          <a:p>
            <a:pPr marL="0" indent="0" eaLnBrk="1" fontAlgn="auto" hangingPunct="1">
              <a:spcBef>
                <a:spcPts val="700"/>
              </a:spcBef>
              <a:spcAft>
                <a:spcPts val="0"/>
              </a:spcAft>
              <a:buFontTx/>
              <a:buNone/>
              <a:defRPr/>
            </a:pPr>
            <a:r>
              <a:rPr sz="2800"/>
              <a:t>    </a:t>
            </a:r>
            <a:endParaRPr lang="en-US" sz="2800"/>
          </a:p>
          <a:p>
            <a:pPr marL="0" indent="0" eaLnBrk="1" fontAlgn="auto" hangingPunct="1">
              <a:spcBef>
                <a:spcPts val="700"/>
              </a:spcBef>
              <a:spcAft>
                <a:spcPts val="0"/>
              </a:spcAft>
              <a:buFontTx/>
              <a:buNone/>
              <a:defRPr/>
            </a:pPr>
            <a:endParaRPr lang="ru-RU" sz="2800"/>
          </a:p>
        </p:txBody>
      </p:sp>
      <p:pic>
        <p:nvPicPr>
          <p:cNvPr id="819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2250"/>
            <a:ext cx="129540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8" descr="unecon_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75" y="227013"/>
            <a:ext cx="24955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2" descr="C:\Users\Yrin_AI\Downloads\wzuwlogo9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612" y="194155"/>
            <a:ext cx="738187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371918"/>
            <a:ext cx="8003232" cy="54681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8003232" cy="4869160"/>
          </a:xfrm>
        </p:spPr>
        <p:txBody>
          <a:bodyPr/>
          <a:lstStyle/>
          <a:p>
            <a:r>
              <a:rPr lang="en-US" dirty="0"/>
              <a:t>Policy oriented</a:t>
            </a:r>
            <a:r>
              <a:rPr lang="fi" dirty="0"/>
              <a:t>: EUA, EU2S2;</a:t>
            </a:r>
          </a:p>
          <a:p>
            <a:r>
              <a:rPr lang="fi" dirty="0"/>
              <a:t>Regional: BSRUN, BSUN, UniMed;</a:t>
            </a:r>
          </a:p>
          <a:p>
            <a:r>
              <a:rPr lang="fi" dirty="0"/>
              <a:t>Academic subject/field oriented: U</a:t>
            </a:r>
            <a:r>
              <a:rPr lang="en-GB" dirty="0"/>
              <a:t>T</a:t>
            </a:r>
            <a:r>
              <a:rPr lang="fi" dirty="0"/>
              <a:t>ech, Life Sciences, Business Schools;</a:t>
            </a:r>
          </a:p>
          <a:p>
            <a:r>
              <a:rPr lang="fi" dirty="0"/>
              <a:t>Resea</a:t>
            </a:r>
            <a:r>
              <a:rPr lang="fi-FI" dirty="0"/>
              <a:t>r</a:t>
            </a:r>
            <a:r>
              <a:rPr lang="fi" dirty="0"/>
              <a:t>ch oriented: League of European Resea</a:t>
            </a:r>
            <a:r>
              <a:rPr lang="fi-FI" dirty="0"/>
              <a:t>r</a:t>
            </a:r>
            <a:r>
              <a:rPr lang="fi" dirty="0"/>
              <a:t>ch Universities (LERU), LERU-CE7, Guild of European Research-Intensive Universities;</a:t>
            </a:r>
          </a:p>
          <a:p>
            <a:r>
              <a:rPr lang="fi" dirty="0"/>
              <a:t>Coimbra, UNICA, S</a:t>
            </a:r>
            <a:r>
              <a:rPr lang="fi-FI" dirty="0"/>
              <a:t>Group</a:t>
            </a:r>
            <a:r>
              <a:rPr lang="fi" dirty="0"/>
              <a:t>,</a:t>
            </a:r>
            <a:r>
              <a:rPr lang="fi-FI" dirty="0"/>
              <a:t>UIIN…</a:t>
            </a:r>
            <a:r>
              <a:rPr lang="fi" dirty="0"/>
              <a:t>ENUO</a:t>
            </a:r>
          </a:p>
          <a:p>
            <a:endParaRPr lang="fi" dirty="0"/>
          </a:p>
          <a:p>
            <a:pPr marL="0" indent="0">
              <a:buNone/>
            </a:pPr>
            <a:endParaRPr lang="fi" dirty="0"/>
          </a:p>
          <a:p>
            <a:pPr marL="0" indent="0">
              <a:buNone/>
            </a:pPr>
            <a:endParaRPr lang="fi" dirty="0"/>
          </a:p>
          <a:p>
            <a:pPr marL="0" indent="0">
              <a:buNone/>
            </a:pPr>
            <a:endParaRPr lang="fi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400990"/>
            <a:ext cx="1292464" cy="615749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2440" y="346911"/>
            <a:ext cx="2493480" cy="609653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6336" y="276800"/>
            <a:ext cx="737680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54368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 txBox="1">
            <a:spLocks noGrp="1"/>
          </p:cNvSpPr>
          <p:nvPr>
            <p:ph type="title"/>
          </p:nvPr>
        </p:nvSpPr>
        <p:spPr>
          <a:xfrm>
            <a:off x="468313" y="908050"/>
            <a:ext cx="8229600" cy="1152525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333399"/>
                </a:solidFill>
                <a:latin typeface="Arial Black" panose="020B0A04020102020204" pitchFamily="34" charset="0"/>
              </a:rPr>
              <a:t>FRAMEWORK</a:t>
            </a:r>
            <a:endParaRPr lang="ru-RU" altLang="en-US" b="1">
              <a:solidFill>
                <a:srgbClr val="333399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468312" y="1916832"/>
            <a:ext cx="8218487" cy="4536356"/>
          </a:xfrm>
        </p:spPr>
        <p:txBody>
          <a:bodyPr/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400" dirty="0"/>
              <a:t>BSRUN is not a network for world-class</a:t>
            </a:r>
            <a:r>
              <a:rPr lang="ru-RU" sz="2400" dirty="0"/>
              <a:t> </a:t>
            </a:r>
            <a:r>
              <a:rPr lang="en-US" sz="2400" dirty="0"/>
              <a:t>teaching and research, nor for EU only; Prestige of membership?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400" dirty="0"/>
              <a:t>Members are encouraged to find partners for projects/</a:t>
            </a:r>
            <a:r>
              <a:rPr lang="ru-RU" sz="2400" dirty="0"/>
              <a:t> </a:t>
            </a:r>
            <a:r>
              <a:rPr lang="en-US" sz="2400" dirty="0" err="1"/>
              <a:t>programmes</a:t>
            </a:r>
            <a:r>
              <a:rPr lang="en-US" sz="2400" dirty="0"/>
              <a:t>/research; How to do this better</a:t>
            </a:r>
            <a:r>
              <a:rPr sz="2400" dirty="0"/>
              <a:t>?</a:t>
            </a:r>
            <a:endParaRPr lang="ru-RU" sz="2400" dirty="0"/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2400" dirty="0"/>
              <a:t>University and research profiles and priorities (mergers, name changes etc.)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2400" dirty="0"/>
              <a:t>From teaching to research institutions/Rankings effect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400" dirty="0"/>
              <a:t>Guarantees for a future: ownership and commitment of the senior management of members </a:t>
            </a:r>
            <a:r>
              <a:rPr lang="fi-FI" sz="2400" dirty="0"/>
              <a:t>(and </a:t>
            </a:r>
            <a:r>
              <a:rPr lang="fi-FI" sz="2400" dirty="0" err="1"/>
              <a:t>contacts</a:t>
            </a:r>
            <a:r>
              <a:rPr lang="fi-FI" sz="2400" dirty="0"/>
              <a:t>!)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fi-FI" sz="2400" dirty="0"/>
              <a:t>92 </a:t>
            </a:r>
            <a:r>
              <a:rPr lang="fi-FI" sz="2400" dirty="0" err="1"/>
              <a:t>events</a:t>
            </a:r>
            <a:r>
              <a:rPr lang="fi-FI" sz="2400" dirty="0"/>
              <a:t> </a:t>
            </a:r>
            <a:r>
              <a:rPr lang="fi-FI" sz="2400" dirty="0" err="1"/>
              <a:t>with</a:t>
            </a:r>
            <a:r>
              <a:rPr lang="fi-FI" sz="2400" dirty="0"/>
              <a:t> 4646 </a:t>
            </a:r>
            <a:r>
              <a:rPr lang="fi-FI" sz="2400" dirty="0" err="1"/>
              <a:t>participants</a:t>
            </a:r>
            <a:r>
              <a:rPr lang="fi-FI" sz="2400" dirty="0"/>
              <a:t> (BY 426, EE 241, FI 675, LV 663, LT 771, PL 551, RU 1010 and 309 </a:t>
            </a:r>
            <a:r>
              <a:rPr lang="fi-FI" sz="2400" dirty="0" err="1"/>
              <a:t>others</a:t>
            </a:r>
            <a:r>
              <a:rPr lang="fi-FI" sz="2400" dirty="0"/>
              <a:t>). </a:t>
            </a:r>
            <a:endParaRPr lang="en-US" sz="2400" dirty="0"/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endParaRPr lang="en-GB" sz="2400" dirty="0"/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endParaRPr lang="en-US" sz="2400" dirty="0"/>
          </a:p>
          <a:p>
            <a:pPr eaLnBrk="1" fontAlgn="auto" hangingPunct="1">
              <a:spcBef>
                <a:spcPts val="70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pic>
        <p:nvPicPr>
          <p:cNvPr id="922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2250"/>
            <a:ext cx="129540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8" descr="unecon_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75" y="227013"/>
            <a:ext cx="24955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2" descr="C:\Users\Yrin_AI\Downloads\wzuwlogo9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115888"/>
            <a:ext cx="738187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Default Design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956</Words>
  <Application>Microsoft Office PowerPoint</Application>
  <PresentationFormat>On-screen Show (4:3)</PresentationFormat>
  <Paragraphs>127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BSRUN for Strategy and Practice for the Friends of the Baltic Sea Region </vt:lpstr>
      <vt:lpstr>www.bsrun.org</vt:lpstr>
      <vt:lpstr>MEMBERS</vt:lpstr>
      <vt:lpstr>OBJECTIVES</vt:lpstr>
      <vt:lpstr>PARTNERS</vt:lpstr>
      <vt:lpstr>PARTNERS</vt:lpstr>
      <vt:lpstr>FRAMEWORK</vt:lpstr>
      <vt:lpstr>FRAMEWORK</vt:lpstr>
      <vt:lpstr>FRAMEWORK</vt:lpstr>
      <vt:lpstr>ACTIVITIES</vt:lpstr>
      <vt:lpstr>ACTIVITIES</vt:lpstr>
      <vt:lpstr>ACTIVITIES/CBSS</vt:lpstr>
      <vt:lpstr>ACTIVITIES</vt:lpstr>
      <vt:lpstr>ACTIVITIES</vt:lpstr>
      <vt:lpstr>ACTIVITIES</vt:lpstr>
      <vt:lpstr>          ACTIVITIES/CBSS</vt:lpstr>
      <vt:lpstr>BALTIC SEA REGION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Baltic Sea Region University Network (BSRUN)</dc:title>
  <dc:creator>Vasilenko</dc:creator>
  <cp:lastModifiedBy>Zane Sime</cp:lastModifiedBy>
  <cp:revision>60</cp:revision>
  <dcterms:created xsi:type="dcterms:W3CDTF">2014-05-12T18:50:00Z</dcterms:created>
  <dcterms:modified xsi:type="dcterms:W3CDTF">2017-02-03T12:51:49Z</dcterms:modified>
</cp:coreProperties>
</file>